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7"/>
  </p:notesMasterIdLst>
  <p:sldIdLst>
    <p:sldId id="256" r:id="rId3"/>
    <p:sldId id="275" r:id="rId4"/>
    <p:sldId id="306" r:id="rId5"/>
    <p:sldId id="323" r:id="rId6"/>
    <p:sldId id="313" r:id="rId7"/>
    <p:sldId id="322" r:id="rId8"/>
    <p:sldId id="319" r:id="rId9"/>
    <p:sldId id="318" r:id="rId10"/>
    <p:sldId id="337" r:id="rId11"/>
    <p:sldId id="340" r:id="rId12"/>
    <p:sldId id="341" r:id="rId13"/>
    <p:sldId id="309" r:id="rId14"/>
    <p:sldId id="297" r:id="rId15"/>
    <p:sldId id="310" r:id="rId16"/>
    <p:sldId id="280" r:id="rId17"/>
    <p:sldId id="326" r:id="rId18"/>
    <p:sldId id="329" r:id="rId19"/>
    <p:sldId id="344" r:id="rId20"/>
    <p:sldId id="325" r:id="rId21"/>
    <p:sldId id="331" r:id="rId22"/>
    <p:sldId id="293" r:id="rId23"/>
    <p:sldId id="288" r:id="rId24"/>
    <p:sldId id="289" r:id="rId25"/>
    <p:sldId id="291" r:id="rId26"/>
    <p:sldId id="346" r:id="rId27"/>
    <p:sldId id="320" r:id="rId28"/>
    <p:sldId id="350" r:id="rId29"/>
    <p:sldId id="349" r:id="rId30"/>
    <p:sldId id="348" r:id="rId31"/>
    <p:sldId id="279" r:id="rId32"/>
    <p:sldId id="345" r:id="rId33"/>
    <p:sldId id="294" r:id="rId34"/>
    <p:sldId id="351" r:id="rId35"/>
    <p:sldId id="290" r:id="rId36"/>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all Magennis" initials="NM" lastIdx="20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84" autoAdjust="0"/>
    <p:restoredTop sz="64425" autoAdjust="0"/>
  </p:normalViewPr>
  <p:slideViewPr>
    <p:cSldViewPr>
      <p:cViewPr varScale="1">
        <p:scale>
          <a:sx n="47" d="100"/>
          <a:sy n="47" d="100"/>
        </p:scale>
        <p:origin x="223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5" d="100"/>
        <a:sy n="6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iagrams/_rels/data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image" Target="../media/image26.jpeg"/><Relationship Id="rId6" Type="http://schemas.openxmlformats.org/officeDocument/2006/relationships/image" Target="../media/image31.JPG"/><Relationship Id="rId5" Type="http://schemas.openxmlformats.org/officeDocument/2006/relationships/image" Target="../media/image30.jpeg"/><Relationship Id="rId4" Type="http://schemas.openxmlformats.org/officeDocument/2006/relationships/image" Target="../media/image29.png"/></Relationships>
</file>

<file path=ppt/diagrams/_rels/data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ata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image" Target="../media/image36.png"/></Relationships>
</file>

<file path=ppt/diagrams/_rels/data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image" Target="../media/image44.jpeg"/><Relationship Id="rId4" Type="http://schemas.openxmlformats.org/officeDocument/2006/relationships/image" Target="../media/image4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image" Target="../media/image26.jpeg"/><Relationship Id="rId6" Type="http://schemas.openxmlformats.org/officeDocument/2006/relationships/image" Target="../media/image31.JPG"/><Relationship Id="rId5" Type="http://schemas.openxmlformats.org/officeDocument/2006/relationships/image" Target="../media/image30.jpeg"/><Relationship Id="rId4" Type="http://schemas.openxmlformats.org/officeDocument/2006/relationships/image" Target="../media/image2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image" Target="../media/image36.png"/></Relationships>
</file>

<file path=ppt/diagrams/_rels/drawing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image" Target="../media/image44.jpeg"/><Relationship Id="rId4" Type="http://schemas.openxmlformats.org/officeDocument/2006/relationships/image" Target="../media/image47.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8B8D90-C81A-4C46-8AA4-125CEDD66821}" type="doc">
      <dgm:prSet loTypeId="urn:microsoft.com/office/officeart/2008/layout/PictureLineup" loCatId="picture" qsTypeId="urn:microsoft.com/office/officeart/2005/8/quickstyle/simple3" qsCatId="simple" csTypeId="urn:microsoft.com/office/officeart/2005/8/colors/accent0_3" csCatId="mainScheme" phldr="1"/>
      <dgm:spPr/>
      <dgm:t>
        <a:bodyPr/>
        <a:lstStyle/>
        <a:p>
          <a:endParaRPr lang="en-US"/>
        </a:p>
      </dgm:t>
    </dgm:pt>
    <dgm:pt modelId="{A11547F6-1EE2-48B8-83F5-305F053CBA7B}">
      <dgm:prSet phldrT="[Text]" custT="1"/>
      <dgm:spPr/>
      <dgm:t>
        <a:bodyPr/>
        <a:lstStyle/>
        <a:p>
          <a:r>
            <a:rPr lang="en-GB" sz="1600" noProof="0" dirty="0">
              <a:latin typeface="Segoe UI" panose="020B0502040204020203" pitchFamily="34" charset="0"/>
              <a:cs typeface="Segoe UI" panose="020B0502040204020203" pitchFamily="34" charset="0"/>
            </a:rPr>
            <a:t>Sustainable Development Goals – SDG7</a:t>
          </a:r>
        </a:p>
      </dgm:t>
    </dgm:pt>
    <dgm:pt modelId="{D8887212-D088-489C-8281-AAB2661A5FCF}" type="parTrans" cxnId="{C911813D-DE9E-4835-A65A-C03683F9FCBF}">
      <dgm:prSet/>
      <dgm:spPr/>
      <dgm:t>
        <a:bodyPr/>
        <a:lstStyle/>
        <a:p>
          <a:endParaRPr lang="en-US"/>
        </a:p>
      </dgm:t>
    </dgm:pt>
    <dgm:pt modelId="{4CBF2E49-DC2B-4854-9D5E-B30019F40B44}" type="sibTrans" cxnId="{C911813D-DE9E-4835-A65A-C03683F9FCBF}">
      <dgm:prSet/>
      <dgm:spPr/>
      <dgm:t>
        <a:bodyPr/>
        <a:lstStyle/>
        <a:p>
          <a:endParaRPr lang="en-US"/>
        </a:p>
      </dgm:t>
    </dgm:pt>
    <dgm:pt modelId="{96A2DDFD-7FF2-411B-B18D-B70EBF39E019}">
      <dgm:prSet phldrT="[Text]" custT="1"/>
      <dgm:spPr/>
      <dgm:t>
        <a:bodyPr/>
        <a:lstStyle/>
        <a:p>
          <a:r>
            <a:rPr lang="en-GB" sz="1600" noProof="0" dirty="0">
              <a:latin typeface="Segoe UI" panose="020B0502040204020203" pitchFamily="34" charset="0"/>
              <a:cs typeface="Segoe UI" panose="020B0502040204020203" pitchFamily="34" charset="0"/>
            </a:rPr>
            <a:t>Covenant of Mayors of Climate and Energy</a:t>
          </a:r>
        </a:p>
      </dgm:t>
    </dgm:pt>
    <dgm:pt modelId="{CFE49B1F-49AF-4742-90AE-EBC3BC6FF45C}" type="parTrans" cxnId="{7FB2F4B9-6ED9-48FA-B135-920C967F9137}">
      <dgm:prSet/>
      <dgm:spPr/>
      <dgm:t>
        <a:bodyPr/>
        <a:lstStyle/>
        <a:p>
          <a:endParaRPr lang="en-US"/>
        </a:p>
      </dgm:t>
    </dgm:pt>
    <dgm:pt modelId="{E6FCFBF1-04B7-4996-972F-E12A9186B3C9}" type="sibTrans" cxnId="{7FB2F4B9-6ED9-48FA-B135-920C967F9137}">
      <dgm:prSet/>
      <dgm:spPr/>
      <dgm:t>
        <a:bodyPr/>
        <a:lstStyle/>
        <a:p>
          <a:endParaRPr lang="en-US"/>
        </a:p>
      </dgm:t>
    </dgm:pt>
    <dgm:pt modelId="{6409D4DA-1FC5-472B-95D3-17FFB3A45955}">
      <dgm:prSet phldrT="[Text]" custT="1"/>
      <dgm:spPr/>
      <dgm:t>
        <a:bodyPr/>
        <a:lstStyle/>
        <a:p>
          <a:r>
            <a:rPr lang="en-GB" sz="1600" noProof="0" dirty="0">
              <a:latin typeface="Segoe UI" panose="020B0502040204020203" pitchFamily="34" charset="0"/>
              <a:cs typeface="Segoe UI" panose="020B0502040204020203" pitchFamily="34" charset="0"/>
            </a:rPr>
            <a:t>EU Clean Energy for all Europeans Package</a:t>
          </a:r>
        </a:p>
      </dgm:t>
    </dgm:pt>
    <dgm:pt modelId="{68C779CC-71D7-48C9-9662-963464DBD118}" type="parTrans" cxnId="{B6325C79-B6E0-4B18-8030-0ECBC3281035}">
      <dgm:prSet/>
      <dgm:spPr/>
      <dgm:t>
        <a:bodyPr/>
        <a:lstStyle/>
        <a:p>
          <a:endParaRPr lang="en-US"/>
        </a:p>
      </dgm:t>
    </dgm:pt>
    <dgm:pt modelId="{3E7A8ECC-D825-44EB-B781-E8E5223CA011}" type="sibTrans" cxnId="{B6325C79-B6E0-4B18-8030-0ECBC3281035}">
      <dgm:prSet/>
      <dgm:spPr/>
      <dgm:t>
        <a:bodyPr/>
        <a:lstStyle/>
        <a:p>
          <a:endParaRPr lang="en-US"/>
        </a:p>
      </dgm:t>
    </dgm:pt>
    <dgm:pt modelId="{14F67576-949E-42E2-8D3F-5F9AC4074523}">
      <dgm:prSet phldrT="[Text]" custT="1"/>
      <dgm:spPr/>
      <dgm:t>
        <a:bodyPr/>
        <a:lstStyle/>
        <a:p>
          <a:r>
            <a:rPr lang="en-GB" sz="1600" noProof="0" dirty="0">
              <a:latin typeface="Segoe UI" panose="020B0502040204020203" pitchFamily="34" charset="0"/>
              <a:cs typeface="Segoe UI" panose="020B0502040204020203" pitchFamily="34" charset="0"/>
            </a:rPr>
            <a:t>Paris Agreement</a:t>
          </a:r>
        </a:p>
      </dgm:t>
    </dgm:pt>
    <dgm:pt modelId="{A816E099-0231-4E36-B128-55611F160326}" type="parTrans" cxnId="{87B9222C-743A-49F9-9BE4-DA07AF255970}">
      <dgm:prSet/>
      <dgm:spPr/>
      <dgm:t>
        <a:bodyPr/>
        <a:lstStyle/>
        <a:p>
          <a:endParaRPr lang="en-US"/>
        </a:p>
      </dgm:t>
    </dgm:pt>
    <dgm:pt modelId="{9F5C6E44-37CA-486E-8EAD-FDE3EC36F5D8}" type="sibTrans" cxnId="{87B9222C-743A-49F9-9BE4-DA07AF255970}">
      <dgm:prSet/>
      <dgm:spPr/>
      <dgm:t>
        <a:bodyPr/>
        <a:lstStyle/>
        <a:p>
          <a:endParaRPr lang="en-US"/>
        </a:p>
      </dgm:t>
    </dgm:pt>
    <dgm:pt modelId="{D6C2565C-5C75-41CC-A1ED-68F939D8C863}">
      <dgm:prSet phldrT="[Text]" custT="1"/>
      <dgm:spPr/>
      <dgm:t>
        <a:bodyPr/>
        <a:lstStyle/>
        <a:p>
          <a:r>
            <a:rPr lang="en-GB" sz="1600" noProof="0" dirty="0">
              <a:latin typeface="Segoe UI" panose="020B0502040204020203" pitchFamily="34" charset="0"/>
              <a:cs typeface="Segoe UI" panose="020B0502040204020203" pitchFamily="34" charset="0"/>
            </a:rPr>
            <a:t>Kigali Amendment of the Montreal Protocol</a:t>
          </a:r>
        </a:p>
      </dgm:t>
    </dgm:pt>
    <dgm:pt modelId="{01E1C081-533F-4ECC-8E82-80CBBD9F37E2}" type="parTrans" cxnId="{CE5F3CAE-949E-48A2-9BA6-337996307C7B}">
      <dgm:prSet/>
      <dgm:spPr/>
      <dgm:t>
        <a:bodyPr/>
        <a:lstStyle/>
        <a:p>
          <a:endParaRPr lang="en-US"/>
        </a:p>
      </dgm:t>
    </dgm:pt>
    <dgm:pt modelId="{0791CF6D-2D0C-4388-BF67-DC3FEBB7EEC4}" type="sibTrans" cxnId="{CE5F3CAE-949E-48A2-9BA6-337996307C7B}">
      <dgm:prSet/>
      <dgm:spPr/>
      <dgm:t>
        <a:bodyPr/>
        <a:lstStyle/>
        <a:p>
          <a:endParaRPr lang="en-US"/>
        </a:p>
      </dgm:t>
    </dgm:pt>
    <dgm:pt modelId="{DC7A3E51-D498-482B-AD30-D9957F7CF197}">
      <dgm:prSet/>
      <dgm:spPr/>
      <dgm:t>
        <a:bodyPr/>
        <a:lstStyle/>
        <a:p>
          <a:endParaRPr lang="en-US"/>
        </a:p>
      </dgm:t>
    </dgm:pt>
    <dgm:pt modelId="{002FB69A-45DF-47BE-8988-556F84B50AA9}" type="parTrans" cxnId="{E72A63FC-D752-4AF1-A671-27D8EED349F9}">
      <dgm:prSet/>
      <dgm:spPr/>
      <dgm:t>
        <a:bodyPr/>
        <a:lstStyle/>
        <a:p>
          <a:endParaRPr lang="en-US"/>
        </a:p>
      </dgm:t>
    </dgm:pt>
    <dgm:pt modelId="{69682329-3E24-422D-9599-364EE8225936}" type="sibTrans" cxnId="{E72A63FC-D752-4AF1-A671-27D8EED349F9}">
      <dgm:prSet/>
      <dgm:spPr/>
      <dgm:t>
        <a:bodyPr/>
        <a:lstStyle/>
        <a:p>
          <a:endParaRPr lang="en-US"/>
        </a:p>
      </dgm:t>
    </dgm:pt>
    <dgm:pt modelId="{6F04ED01-BB70-4BE3-B6F1-3C1F0109378D}" type="pres">
      <dgm:prSet presAssocID="{A78B8D90-C81A-4C46-8AA4-125CEDD66821}" presName="Name0" presStyleCnt="0">
        <dgm:presLayoutVars>
          <dgm:chMax/>
          <dgm:chPref/>
          <dgm:dir/>
          <dgm:animLvl val="lvl"/>
          <dgm:resizeHandles val="exact"/>
        </dgm:presLayoutVars>
      </dgm:prSet>
      <dgm:spPr/>
    </dgm:pt>
    <dgm:pt modelId="{29713933-A346-4FC0-A952-5EE45D500930}" type="pres">
      <dgm:prSet presAssocID="{14F67576-949E-42E2-8D3F-5F9AC4074523}" presName="composite" presStyleCnt="0"/>
      <dgm:spPr/>
    </dgm:pt>
    <dgm:pt modelId="{71ECA636-2241-41CB-BF00-1183F1590C10}" type="pres">
      <dgm:prSet presAssocID="{14F67576-949E-42E2-8D3F-5F9AC4074523}" presName="Image" presStyleLbl="alignNode1" presStyleIdx="0" presStyleCnt="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pt>
    <dgm:pt modelId="{051D5B07-86CA-431E-9F99-39998E5CDD71}" type="pres">
      <dgm:prSet presAssocID="{14F67576-949E-42E2-8D3F-5F9AC4074523}" presName="Accent" presStyleLbl="parChTrans1D1" presStyleIdx="0" presStyleCnt="6"/>
      <dgm:spPr/>
    </dgm:pt>
    <dgm:pt modelId="{7C1F0475-7B1F-4359-8951-BB9D29876410}" type="pres">
      <dgm:prSet presAssocID="{14F67576-949E-42E2-8D3F-5F9AC4074523}" presName="Parent" presStyleLbl="revTx" presStyleIdx="0" presStyleCnt="6" custLinFactNeighborX="680" custLinFactNeighborY="-534">
        <dgm:presLayoutVars>
          <dgm:chMax val="0"/>
          <dgm:chPref val="0"/>
          <dgm:bulletEnabled val="1"/>
        </dgm:presLayoutVars>
      </dgm:prSet>
      <dgm:spPr/>
    </dgm:pt>
    <dgm:pt modelId="{AB90152C-E0AF-4A09-A5D3-811D80E3970B}" type="pres">
      <dgm:prSet presAssocID="{9F5C6E44-37CA-486E-8EAD-FDE3EC36F5D8}" presName="sibTrans" presStyleCnt="0"/>
      <dgm:spPr/>
    </dgm:pt>
    <dgm:pt modelId="{33ABD761-8850-4494-98DC-0959FDEDAB29}" type="pres">
      <dgm:prSet presAssocID="{A11547F6-1EE2-48B8-83F5-305F053CBA7B}" presName="composite" presStyleCnt="0"/>
      <dgm:spPr/>
    </dgm:pt>
    <dgm:pt modelId="{77612F94-9569-4108-A201-ED40CF5D1F8D}" type="pres">
      <dgm:prSet presAssocID="{A11547F6-1EE2-48B8-83F5-305F053CBA7B}" presName="Image" presStyleLbl="alignNod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dgm:spPr>
    </dgm:pt>
    <dgm:pt modelId="{41EC744E-DBED-4A58-A513-9E90BE508EDC}" type="pres">
      <dgm:prSet presAssocID="{A11547F6-1EE2-48B8-83F5-305F053CBA7B}" presName="Accent" presStyleLbl="parChTrans1D1" presStyleIdx="1" presStyleCnt="6"/>
      <dgm:spPr/>
    </dgm:pt>
    <dgm:pt modelId="{4925B572-3DC6-46DE-9DB5-2D20DD599E71}" type="pres">
      <dgm:prSet presAssocID="{A11547F6-1EE2-48B8-83F5-305F053CBA7B}" presName="Parent" presStyleLbl="revTx" presStyleIdx="1" presStyleCnt="6" custLinFactNeighborX="680" custLinFactNeighborY="-534">
        <dgm:presLayoutVars>
          <dgm:chMax val="0"/>
          <dgm:chPref val="0"/>
          <dgm:bulletEnabled val="1"/>
        </dgm:presLayoutVars>
      </dgm:prSet>
      <dgm:spPr/>
    </dgm:pt>
    <dgm:pt modelId="{A38E46BE-A088-4C39-B6E8-DFACD56C4BE7}" type="pres">
      <dgm:prSet presAssocID="{4CBF2E49-DC2B-4854-9D5E-B30019F40B44}" presName="sibTrans" presStyleCnt="0"/>
      <dgm:spPr/>
    </dgm:pt>
    <dgm:pt modelId="{D9313F72-54C0-465F-B41C-C299F793B60B}" type="pres">
      <dgm:prSet presAssocID="{6409D4DA-1FC5-472B-95D3-17FFB3A45955}" presName="composite" presStyleCnt="0"/>
      <dgm:spPr/>
    </dgm:pt>
    <dgm:pt modelId="{16CEE905-1F5C-404D-A1D3-047309D7596C}" type="pres">
      <dgm:prSet presAssocID="{6409D4DA-1FC5-472B-95D3-17FFB3A45955}" presName="Image" presStyleLbl="alignNode1" presStyleIdx="2" presStyleCnt="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 modelId="{04B94BCB-972E-4F80-A5B4-6AEEB0FB79CF}" type="pres">
      <dgm:prSet presAssocID="{6409D4DA-1FC5-472B-95D3-17FFB3A45955}" presName="Accent" presStyleLbl="parChTrans1D1" presStyleIdx="2" presStyleCnt="6"/>
      <dgm:spPr/>
    </dgm:pt>
    <dgm:pt modelId="{958DEA82-D47A-439A-B99F-68319F4BE4D4}" type="pres">
      <dgm:prSet presAssocID="{6409D4DA-1FC5-472B-95D3-17FFB3A45955}" presName="Parent" presStyleLbl="revTx" presStyleIdx="2" presStyleCnt="6" custLinFactNeighborX="680" custLinFactNeighborY="-534">
        <dgm:presLayoutVars>
          <dgm:chMax val="0"/>
          <dgm:chPref val="0"/>
          <dgm:bulletEnabled val="1"/>
        </dgm:presLayoutVars>
      </dgm:prSet>
      <dgm:spPr/>
    </dgm:pt>
    <dgm:pt modelId="{14EF5A63-6FE9-4C6B-8C25-B867C04FCC28}" type="pres">
      <dgm:prSet presAssocID="{3E7A8ECC-D825-44EB-B781-E8E5223CA011}" presName="sibTrans" presStyleCnt="0"/>
      <dgm:spPr/>
    </dgm:pt>
    <dgm:pt modelId="{8C58083F-9D7F-423F-ABB6-DB1475B6C2F1}" type="pres">
      <dgm:prSet presAssocID="{D6C2565C-5C75-41CC-A1ED-68F939D8C863}" presName="composite" presStyleCnt="0"/>
      <dgm:spPr/>
    </dgm:pt>
    <dgm:pt modelId="{4C8078AA-ADAF-4F62-8EE1-BB371278FD70}" type="pres">
      <dgm:prSet presAssocID="{D6C2565C-5C75-41CC-A1ED-68F939D8C863}" presName="Image" presStyleLbl="alignNode1" presStyleIdx="3" presStyleCnt="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9000" r="-39000"/>
          </a:stretch>
        </a:blipFill>
      </dgm:spPr>
    </dgm:pt>
    <dgm:pt modelId="{5FB7E12E-EDF5-421C-84A3-115C78A73220}" type="pres">
      <dgm:prSet presAssocID="{D6C2565C-5C75-41CC-A1ED-68F939D8C863}" presName="Accent" presStyleLbl="parChTrans1D1" presStyleIdx="3" presStyleCnt="6"/>
      <dgm:spPr/>
    </dgm:pt>
    <dgm:pt modelId="{DB5F7348-B62D-4C0E-9C62-73B2D4185BF2}" type="pres">
      <dgm:prSet presAssocID="{D6C2565C-5C75-41CC-A1ED-68F939D8C863}" presName="Parent" presStyleLbl="revTx" presStyleIdx="3" presStyleCnt="6" custLinFactNeighborX="680" custLinFactNeighborY="-534">
        <dgm:presLayoutVars>
          <dgm:chMax val="0"/>
          <dgm:chPref val="0"/>
          <dgm:bulletEnabled val="1"/>
        </dgm:presLayoutVars>
      </dgm:prSet>
      <dgm:spPr/>
    </dgm:pt>
    <dgm:pt modelId="{5D88EE06-4D73-41FF-9105-3B9CCAA8ADE9}" type="pres">
      <dgm:prSet presAssocID="{0791CF6D-2D0C-4388-BF67-DC3FEBB7EEC4}" presName="sibTrans" presStyleCnt="0"/>
      <dgm:spPr/>
    </dgm:pt>
    <dgm:pt modelId="{83727D62-FFA5-4612-B4BF-D3AB046DBF83}" type="pres">
      <dgm:prSet presAssocID="{96A2DDFD-7FF2-411B-B18D-B70EBF39E019}" presName="composite" presStyleCnt="0"/>
      <dgm:spPr/>
    </dgm:pt>
    <dgm:pt modelId="{CAE519A7-AFB9-433F-9F4D-A0E2B66FA571}" type="pres">
      <dgm:prSet presAssocID="{96A2DDFD-7FF2-411B-B18D-B70EBF39E019}" presName="Image" presStyleLbl="alignNode1" presStyleIdx="4" presStyleCnt="6"/>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9000" r="-9000"/>
          </a:stretch>
        </a:blipFill>
      </dgm:spPr>
    </dgm:pt>
    <dgm:pt modelId="{FAE618B2-BF40-499C-B53D-249441632BE8}" type="pres">
      <dgm:prSet presAssocID="{96A2DDFD-7FF2-411B-B18D-B70EBF39E019}" presName="Accent" presStyleLbl="parChTrans1D1" presStyleIdx="4" presStyleCnt="6"/>
      <dgm:spPr/>
    </dgm:pt>
    <dgm:pt modelId="{520829BB-2BFA-46F3-B510-0FDC02FAFB68}" type="pres">
      <dgm:prSet presAssocID="{96A2DDFD-7FF2-411B-B18D-B70EBF39E019}" presName="Parent" presStyleLbl="revTx" presStyleIdx="4" presStyleCnt="6" custLinFactNeighborX="680" custLinFactNeighborY="-534">
        <dgm:presLayoutVars>
          <dgm:chMax val="0"/>
          <dgm:chPref val="0"/>
          <dgm:bulletEnabled val="1"/>
        </dgm:presLayoutVars>
      </dgm:prSet>
      <dgm:spPr/>
    </dgm:pt>
    <dgm:pt modelId="{0B051756-0876-4663-9131-0A85B99F9371}" type="pres">
      <dgm:prSet presAssocID="{E6FCFBF1-04B7-4996-972F-E12A9186B3C9}" presName="sibTrans" presStyleCnt="0"/>
      <dgm:spPr/>
    </dgm:pt>
    <dgm:pt modelId="{F9C6B3F2-733D-41DF-A897-7B189B79D719}" type="pres">
      <dgm:prSet presAssocID="{DC7A3E51-D498-482B-AD30-D9957F7CF197}" presName="composite" presStyleCnt="0"/>
      <dgm:spPr/>
    </dgm:pt>
    <dgm:pt modelId="{6E3D3FD0-0EAB-4079-A335-DE17222E38F7}" type="pres">
      <dgm:prSet presAssocID="{DC7A3E51-D498-482B-AD30-D9957F7CF197}" presName="Image" presStyleLbl="alignNod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5000" r="-5000"/>
          </a:stretch>
        </a:blipFill>
      </dgm:spPr>
    </dgm:pt>
    <dgm:pt modelId="{8A0E0D4E-B6D3-48A6-9336-D4DD3AF7EA99}" type="pres">
      <dgm:prSet presAssocID="{DC7A3E51-D498-482B-AD30-D9957F7CF197}" presName="Accent" presStyleLbl="parChTrans1D1" presStyleIdx="5" presStyleCnt="6"/>
      <dgm:spPr/>
    </dgm:pt>
    <dgm:pt modelId="{293799C9-359F-43D8-9A88-1077F5C49B7E}" type="pres">
      <dgm:prSet presAssocID="{DC7A3E51-D498-482B-AD30-D9957F7CF197}" presName="Parent" presStyleLbl="revTx" presStyleIdx="5" presStyleCnt="6">
        <dgm:presLayoutVars>
          <dgm:chMax val="0"/>
          <dgm:chPref val="0"/>
          <dgm:bulletEnabled val="1"/>
        </dgm:presLayoutVars>
      </dgm:prSet>
      <dgm:spPr/>
    </dgm:pt>
  </dgm:ptLst>
  <dgm:cxnLst>
    <dgm:cxn modelId="{87B9222C-743A-49F9-9BE4-DA07AF255970}" srcId="{A78B8D90-C81A-4C46-8AA4-125CEDD66821}" destId="{14F67576-949E-42E2-8D3F-5F9AC4074523}" srcOrd="0" destOrd="0" parTransId="{A816E099-0231-4E36-B128-55611F160326}" sibTransId="{9F5C6E44-37CA-486E-8EAD-FDE3EC36F5D8}"/>
    <dgm:cxn modelId="{C911813D-DE9E-4835-A65A-C03683F9FCBF}" srcId="{A78B8D90-C81A-4C46-8AA4-125CEDD66821}" destId="{A11547F6-1EE2-48B8-83F5-305F053CBA7B}" srcOrd="1" destOrd="0" parTransId="{D8887212-D088-489C-8281-AAB2661A5FCF}" sibTransId="{4CBF2E49-DC2B-4854-9D5E-B30019F40B44}"/>
    <dgm:cxn modelId="{8C3E783F-85C5-4B80-B52A-2B54C78C9A99}" type="presOf" srcId="{14F67576-949E-42E2-8D3F-5F9AC4074523}" destId="{7C1F0475-7B1F-4359-8951-BB9D29876410}" srcOrd="0" destOrd="0" presId="urn:microsoft.com/office/officeart/2008/layout/PictureLineup"/>
    <dgm:cxn modelId="{61B2BA56-C576-402A-9C9B-B432951B8297}" type="presOf" srcId="{DC7A3E51-D498-482B-AD30-D9957F7CF197}" destId="{293799C9-359F-43D8-9A88-1077F5C49B7E}" srcOrd="0" destOrd="0" presId="urn:microsoft.com/office/officeart/2008/layout/PictureLineup"/>
    <dgm:cxn modelId="{B6325C79-B6E0-4B18-8030-0ECBC3281035}" srcId="{A78B8D90-C81A-4C46-8AA4-125CEDD66821}" destId="{6409D4DA-1FC5-472B-95D3-17FFB3A45955}" srcOrd="2" destOrd="0" parTransId="{68C779CC-71D7-48C9-9662-963464DBD118}" sibTransId="{3E7A8ECC-D825-44EB-B781-E8E5223CA011}"/>
    <dgm:cxn modelId="{03584A9F-467E-4770-A48B-091A0A6963F7}" type="presOf" srcId="{A11547F6-1EE2-48B8-83F5-305F053CBA7B}" destId="{4925B572-3DC6-46DE-9DB5-2D20DD599E71}" srcOrd="0" destOrd="0" presId="urn:microsoft.com/office/officeart/2008/layout/PictureLineup"/>
    <dgm:cxn modelId="{1823EDAD-F776-4E76-8084-4DE6E6D3D6FB}" type="presOf" srcId="{6409D4DA-1FC5-472B-95D3-17FFB3A45955}" destId="{958DEA82-D47A-439A-B99F-68319F4BE4D4}" srcOrd="0" destOrd="0" presId="urn:microsoft.com/office/officeart/2008/layout/PictureLineup"/>
    <dgm:cxn modelId="{CE5F3CAE-949E-48A2-9BA6-337996307C7B}" srcId="{A78B8D90-C81A-4C46-8AA4-125CEDD66821}" destId="{D6C2565C-5C75-41CC-A1ED-68F939D8C863}" srcOrd="3" destOrd="0" parTransId="{01E1C081-533F-4ECC-8E82-80CBBD9F37E2}" sibTransId="{0791CF6D-2D0C-4388-BF67-DC3FEBB7EEC4}"/>
    <dgm:cxn modelId="{B7DEDFB0-31B2-4885-B39E-502B47C5B450}" type="presOf" srcId="{A78B8D90-C81A-4C46-8AA4-125CEDD66821}" destId="{6F04ED01-BB70-4BE3-B6F1-3C1F0109378D}" srcOrd="0" destOrd="0" presId="urn:microsoft.com/office/officeart/2008/layout/PictureLineup"/>
    <dgm:cxn modelId="{7FB2F4B9-6ED9-48FA-B135-920C967F9137}" srcId="{A78B8D90-C81A-4C46-8AA4-125CEDD66821}" destId="{96A2DDFD-7FF2-411B-B18D-B70EBF39E019}" srcOrd="4" destOrd="0" parTransId="{CFE49B1F-49AF-4742-90AE-EBC3BC6FF45C}" sibTransId="{E6FCFBF1-04B7-4996-972F-E12A9186B3C9}"/>
    <dgm:cxn modelId="{CDE16BCA-88AF-4539-8B60-8734BBEA53B3}" type="presOf" srcId="{D6C2565C-5C75-41CC-A1ED-68F939D8C863}" destId="{DB5F7348-B62D-4C0E-9C62-73B2D4185BF2}" srcOrd="0" destOrd="0" presId="urn:microsoft.com/office/officeart/2008/layout/PictureLineup"/>
    <dgm:cxn modelId="{E72A63FC-D752-4AF1-A671-27D8EED349F9}" srcId="{A78B8D90-C81A-4C46-8AA4-125CEDD66821}" destId="{DC7A3E51-D498-482B-AD30-D9957F7CF197}" srcOrd="5" destOrd="0" parTransId="{002FB69A-45DF-47BE-8988-556F84B50AA9}" sibTransId="{69682329-3E24-422D-9599-364EE8225936}"/>
    <dgm:cxn modelId="{7B5C6FFD-5BC5-40DB-A58B-0443B0288848}" type="presOf" srcId="{96A2DDFD-7FF2-411B-B18D-B70EBF39E019}" destId="{520829BB-2BFA-46F3-B510-0FDC02FAFB68}" srcOrd="0" destOrd="0" presId="urn:microsoft.com/office/officeart/2008/layout/PictureLineup"/>
    <dgm:cxn modelId="{25BEE111-0309-44FC-9E2E-871495851805}" type="presParOf" srcId="{6F04ED01-BB70-4BE3-B6F1-3C1F0109378D}" destId="{29713933-A346-4FC0-A952-5EE45D500930}" srcOrd="0" destOrd="0" presId="urn:microsoft.com/office/officeart/2008/layout/PictureLineup"/>
    <dgm:cxn modelId="{5E17B522-B528-47B8-A32A-6FE5EB918EE7}" type="presParOf" srcId="{29713933-A346-4FC0-A952-5EE45D500930}" destId="{71ECA636-2241-41CB-BF00-1183F1590C10}" srcOrd="0" destOrd="0" presId="urn:microsoft.com/office/officeart/2008/layout/PictureLineup"/>
    <dgm:cxn modelId="{2B0C2B4C-DB27-4B1D-95B3-A69BAA4E9547}" type="presParOf" srcId="{29713933-A346-4FC0-A952-5EE45D500930}" destId="{051D5B07-86CA-431E-9F99-39998E5CDD71}" srcOrd="1" destOrd="0" presId="urn:microsoft.com/office/officeart/2008/layout/PictureLineup"/>
    <dgm:cxn modelId="{9862D2E6-2F62-4F64-9C0C-20497D6D2739}" type="presParOf" srcId="{29713933-A346-4FC0-A952-5EE45D500930}" destId="{7C1F0475-7B1F-4359-8951-BB9D29876410}" srcOrd="2" destOrd="0" presId="urn:microsoft.com/office/officeart/2008/layout/PictureLineup"/>
    <dgm:cxn modelId="{FC64C5EE-934F-4C14-9B1E-C34049500BD5}" type="presParOf" srcId="{6F04ED01-BB70-4BE3-B6F1-3C1F0109378D}" destId="{AB90152C-E0AF-4A09-A5D3-811D80E3970B}" srcOrd="1" destOrd="0" presId="urn:microsoft.com/office/officeart/2008/layout/PictureLineup"/>
    <dgm:cxn modelId="{AFBF1DBD-1D23-457D-9E40-132BFEC623E5}" type="presParOf" srcId="{6F04ED01-BB70-4BE3-B6F1-3C1F0109378D}" destId="{33ABD761-8850-4494-98DC-0959FDEDAB29}" srcOrd="2" destOrd="0" presId="urn:microsoft.com/office/officeart/2008/layout/PictureLineup"/>
    <dgm:cxn modelId="{E70F9515-BA5E-43A6-96B3-9B5FE193B297}" type="presParOf" srcId="{33ABD761-8850-4494-98DC-0959FDEDAB29}" destId="{77612F94-9569-4108-A201-ED40CF5D1F8D}" srcOrd="0" destOrd="0" presId="urn:microsoft.com/office/officeart/2008/layout/PictureLineup"/>
    <dgm:cxn modelId="{9BA06A4C-EF09-4471-8C1C-F74BEF23C515}" type="presParOf" srcId="{33ABD761-8850-4494-98DC-0959FDEDAB29}" destId="{41EC744E-DBED-4A58-A513-9E90BE508EDC}" srcOrd="1" destOrd="0" presId="urn:microsoft.com/office/officeart/2008/layout/PictureLineup"/>
    <dgm:cxn modelId="{D01FA6AF-B734-41C4-AC5D-31D8F77FDB0F}" type="presParOf" srcId="{33ABD761-8850-4494-98DC-0959FDEDAB29}" destId="{4925B572-3DC6-46DE-9DB5-2D20DD599E71}" srcOrd="2" destOrd="0" presId="urn:microsoft.com/office/officeart/2008/layout/PictureLineup"/>
    <dgm:cxn modelId="{C6D7057A-9419-4A15-89AC-141CD6CE9A0C}" type="presParOf" srcId="{6F04ED01-BB70-4BE3-B6F1-3C1F0109378D}" destId="{A38E46BE-A088-4C39-B6E8-DFACD56C4BE7}" srcOrd="3" destOrd="0" presId="urn:microsoft.com/office/officeart/2008/layout/PictureLineup"/>
    <dgm:cxn modelId="{400D52CA-0D8D-4AF9-9DDB-9377B126563E}" type="presParOf" srcId="{6F04ED01-BB70-4BE3-B6F1-3C1F0109378D}" destId="{D9313F72-54C0-465F-B41C-C299F793B60B}" srcOrd="4" destOrd="0" presId="urn:microsoft.com/office/officeart/2008/layout/PictureLineup"/>
    <dgm:cxn modelId="{021A5ED1-BDF5-4F84-974F-7ECFB1F80B33}" type="presParOf" srcId="{D9313F72-54C0-465F-B41C-C299F793B60B}" destId="{16CEE905-1F5C-404D-A1D3-047309D7596C}" srcOrd="0" destOrd="0" presId="urn:microsoft.com/office/officeart/2008/layout/PictureLineup"/>
    <dgm:cxn modelId="{C31565B0-8A58-4FBA-BF7A-A394FA2D7A36}" type="presParOf" srcId="{D9313F72-54C0-465F-B41C-C299F793B60B}" destId="{04B94BCB-972E-4F80-A5B4-6AEEB0FB79CF}" srcOrd="1" destOrd="0" presId="urn:microsoft.com/office/officeart/2008/layout/PictureLineup"/>
    <dgm:cxn modelId="{013212E6-49EB-4160-A3AB-346C1028CA05}" type="presParOf" srcId="{D9313F72-54C0-465F-B41C-C299F793B60B}" destId="{958DEA82-D47A-439A-B99F-68319F4BE4D4}" srcOrd="2" destOrd="0" presId="urn:microsoft.com/office/officeart/2008/layout/PictureLineup"/>
    <dgm:cxn modelId="{B48CDF86-729F-44CD-B53A-1886EC588E72}" type="presParOf" srcId="{6F04ED01-BB70-4BE3-B6F1-3C1F0109378D}" destId="{14EF5A63-6FE9-4C6B-8C25-B867C04FCC28}" srcOrd="5" destOrd="0" presId="urn:microsoft.com/office/officeart/2008/layout/PictureLineup"/>
    <dgm:cxn modelId="{D131D6DD-93E0-4B66-81C2-7E55F9A3AD17}" type="presParOf" srcId="{6F04ED01-BB70-4BE3-B6F1-3C1F0109378D}" destId="{8C58083F-9D7F-423F-ABB6-DB1475B6C2F1}" srcOrd="6" destOrd="0" presId="urn:microsoft.com/office/officeart/2008/layout/PictureLineup"/>
    <dgm:cxn modelId="{5346FDBA-AE17-421B-B463-F3DC739D65FA}" type="presParOf" srcId="{8C58083F-9D7F-423F-ABB6-DB1475B6C2F1}" destId="{4C8078AA-ADAF-4F62-8EE1-BB371278FD70}" srcOrd="0" destOrd="0" presId="urn:microsoft.com/office/officeart/2008/layout/PictureLineup"/>
    <dgm:cxn modelId="{9203D82F-CA2D-466B-952A-8BFEFD2E1B12}" type="presParOf" srcId="{8C58083F-9D7F-423F-ABB6-DB1475B6C2F1}" destId="{5FB7E12E-EDF5-421C-84A3-115C78A73220}" srcOrd="1" destOrd="0" presId="urn:microsoft.com/office/officeart/2008/layout/PictureLineup"/>
    <dgm:cxn modelId="{69B173C8-DAA0-4CA5-833E-C58CE2D620B1}" type="presParOf" srcId="{8C58083F-9D7F-423F-ABB6-DB1475B6C2F1}" destId="{DB5F7348-B62D-4C0E-9C62-73B2D4185BF2}" srcOrd="2" destOrd="0" presId="urn:microsoft.com/office/officeart/2008/layout/PictureLineup"/>
    <dgm:cxn modelId="{034BA64F-4931-43C8-B757-34EDEF869138}" type="presParOf" srcId="{6F04ED01-BB70-4BE3-B6F1-3C1F0109378D}" destId="{5D88EE06-4D73-41FF-9105-3B9CCAA8ADE9}" srcOrd="7" destOrd="0" presId="urn:microsoft.com/office/officeart/2008/layout/PictureLineup"/>
    <dgm:cxn modelId="{B8720187-F917-4766-A333-AD2B49590B75}" type="presParOf" srcId="{6F04ED01-BB70-4BE3-B6F1-3C1F0109378D}" destId="{83727D62-FFA5-4612-B4BF-D3AB046DBF83}" srcOrd="8" destOrd="0" presId="urn:microsoft.com/office/officeart/2008/layout/PictureLineup"/>
    <dgm:cxn modelId="{569E8CFB-77EC-4703-9CB8-0CD7E6EA379D}" type="presParOf" srcId="{83727D62-FFA5-4612-B4BF-D3AB046DBF83}" destId="{CAE519A7-AFB9-433F-9F4D-A0E2B66FA571}" srcOrd="0" destOrd="0" presId="urn:microsoft.com/office/officeart/2008/layout/PictureLineup"/>
    <dgm:cxn modelId="{ACCD4A2A-2C80-4647-B3D9-918C6FFF9C7A}" type="presParOf" srcId="{83727D62-FFA5-4612-B4BF-D3AB046DBF83}" destId="{FAE618B2-BF40-499C-B53D-249441632BE8}" srcOrd="1" destOrd="0" presId="urn:microsoft.com/office/officeart/2008/layout/PictureLineup"/>
    <dgm:cxn modelId="{C8F60CD6-52A1-4E1E-A776-EE77093BB702}" type="presParOf" srcId="{83727D62-FFA5-4612-B4BF-D3AB046DBF83}" destId="{520829BB-2BFA-46F3-B510-0FDC02FAFB68}" srcOrd="2" destOrd="0" presId="urn:microsoft.com/office/officeart/2008/layout/PictureLineup"/>
    <dgm:cxn modelId="{C8445D0D-FEF3-48BD-9184-54283AB37DB5}" type="presParOf" srcId="{6F04ED01-BB70-4BE3-B6F1-3C1F0109378D}" destId="{0B051756-0876-4663-9131-0A85B99F9371}" srcOrd="9" destOrd="0" presId="urn:microsoft.com/office/officeart/2008/layout/PictureLineup"/>
    <dgm:cxn modelId="{1BC5872B-998B-4278-B41E-6AE0EBB908A9}" type="presParOf" srcId="{6F04ED01-BB70-4BE3-B6F1-3C1F0109378D}" destId="{F9C6B3F2-733D-41DF-A897-7B189B79D719}" srcOrd="10" destOrd="0" presId="urn:microsoft.com/office/officeart/2008/layout/PictureLineup"/>
    <dgm:cxn modelId="{0B6D95FD-A446-486E-B21E-F2D2CD67FF86}" type="presParOf" srcId="{F9C6B3F2-733D-41DF-A897-7B189B79D719}" destId="{6E3D3FD0-0EAB-4079-A335-DE17222E38F7}" srcOrd="0" destOrd="0" presId="urn:microsoft.com/office/officeart/2008/layout/PictureLineup"/>
    <dgm:cxn modelId="{2D34F30F-1FEB-4A34-B6A0-6B93C887C278}" type="presParOf" srcId="{F9C6B3F2-733D-41DF-A897-7B189B79D719}" destId="{8A0E0D4E-B6D3-48A6-9336-D4DD3AF7EA99}" srcOrd="1" destOrd="0" presId="urn:microsoft.com/office/officeart/2008/layout/PictureLineup"/>
    <dgm:cxn modelId="{64B9C178-8929-4E88-806C-F2C7BF6CAE2C}" type="presParOf" srcId="{F9C6B3F2-733D-41DF-A897-7B189B79D719}" destId="{293799C9-359F-43D8-9A88-1077F5C49B7E}"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CF94B81-6680-4437-9D55-B3BF311BA252}" type="doc">
      <dgm:prSet loTypeId="urn:microsoft.com/office/officeart/2005/8/layout/target2" loCatId="" qsTypeId="urn:microsoft.com/office/officeart/2005/8/quickstyle/simple1" qsCatId="simple" csTypeId="urn:microsoft.com/office/officeart/2005/8/colors/accent1_1" csCatId="accent1" phldr="1"/>
      <dgm:spPr/>
    </dgm:pt>
    <dgm:pt modelId="{8003417F-292C-47A9-B74B-DC7EB6075F42}">
      <dgm:prSet phldrT="[Text]" custT="1"/>
      <dgm:spPr>
        <a:solidFill>
          <a:schemeClr val="bg2">
            <a:alpha val="90000"/>
          </a:schemeClr>
        </a:solidFill>
        <a:ln>
          <a:noFill/>
        </a:ln>
      </dgm:spPr>
      <dgm:t>
        <a:bodyPr/>
        <a:lstStyle/>
        <a:p>
          <a:r>
            <a:rPr lang="en-US" sz="1800" dirty="0">
              <a:latin typeface="Segoe UI" panose="020B0502040204020203" pitchFamily="34" charset="0"/>
              <a:cs typeface="Segoe UI" panose="020B0502040204020203" pitchFamily="34" charset="0"/>
            </a:rPr>
            <a:t>EU &amp; national governments</a:t>
          </a:r>
        </a:p>
      </dgm:t>
    </dgm:pt>
    <dgm:pt modelId="{367DF0C1-CA7A-48D6-A86B-BFD64903F86C}" type="parTrans" cxnId="{09FF1A8C-F5B3-41D1-A533-CF48EAF60005}">
      <dgm:prSet/>
      <dgm:spPr/>
      <dgm:t>
        <a:bodyPr/>
        <a:lstStyle/>
        <a:p>
          <a:endParaRPr lang="en-US"/>
        </a:p>
      </dgm:t>
    </dgm:pt>
    <dgm:pt modelId="{7D822144-04EC-4268-B624-ACBE5A528F5D}" type="sibTrans" cxnId="{09FF1A8C-F5B3-41D1-A533-CF48EAF60005}">
      <dgm:prSet/>
      <dgm:spPr/>
      <dgm:t>
        <a:bodyPr/>
        <a:lstStyle/>
        <a:p>
          <a:endParaRPr lang="en-US"/>
        </a:p>
      </dgm:t>
    </dgm:pt>
    <dgm:pt modelId="{5A08BF81-189F-41CD-AF42-78F8D3274D15}">
      <dgm:prSet phldrT="[Text]" custT="1"/>
      <dgm:spPr>
        <a:solidFill>
          <a:schemeClr val="bg2">
            <a:alpha val="90000"/>
          </a:schemeClr>
        </a:solidFill>
        <a:ln>
          <a:noFill/>
        </a:ln>
      </dgm:spPr>
      <dgm:t>
        <a:bodyPr/>
        <a:lstStyle/>
        <a:p>
          <a:r>
            <a:rPr lang="en-US" sz="1800" dirty="0">
              <a:latin typeface="Segoe UI" panose="020B0502040204020203" pitchFamily="34" charset="0"/>
              <a:cs typeface="Segoe UI" panose="020B0502040204020203" pitchFamily="34" charset="0"/>
            </a:rPr>
            <a:t>National &amp; regional energy agencies</a:t>
          </a:r>
        </a:p>
      </dgm:t>
    </dgm:pt>
    <dgm:pt modelId="{CE900606-41B2-481A-BFE0-F2A2D66AA211}" type="parTrans" cxnId="{E0B1BE6C-453F-47DD-B2CB-0B8DA0B741D1}">
      <dgm:prSet/>
      <dgm:spPr/>
      <dgm:t>
        <a:bodyPr/>
        <a:lstStyle/>
        <a:p>
          <a:endParaRPr lang="en-US"/>
        </a:p>
      </dgm:t>
    </dgm:pt>
    <dgm:pt modelId="{74690DBE-961C-4550-885B-E26FED00BF5A}" type="sibTrans" cxnId="{E0B1BE6C-453F-47DD-B2CB-0B8DA0B741D1}">
      <dgm:prSet/>
      <dgm:spPr/>
      <dgm:t>
        <a:bodyPr/>
        <a:lstStyle/>
        <a:p>
          <a:endParaRPr lang="en-US"/>
        </a:p>
      </dgm:t>
    </dgm:pt>
    <dgm:pt modelId="{DDBD69A2-4BBA-41DE-909B-0DD695697AD3}">
      <dgm:prSet phldrT="[Text]" custT="1"/>
      <dgm:spPr>
        <a:solidFill>
          <a:schemeClr val="bg2">
            <a:alpha val="90000"/>
          </a:schemeClr>
        </a:solidFill>
        <a:ln>
          <a:noFill/>
        </a:ln>
      </dgm:spPr>
      <dgm:t>
        <a:bodyPr/>
        <a:lstStyle/>
        <a:p>
          <a:r>
            <a:rPr lang="en-US" sz="1800" dirty="0">
              <a:latin typeface="Segoe UI" panose="020B0502040204020203" pitchFamily="34" charset="0"/>
              <a:cs typeface="Segoe UI" panose="020B0502040204020203" pitchFamily="34" charset="0"/>
            </a:rPr>
            <a:t>Project developers and consultancies</a:t>
          </a:r>
        </a:p>
      </dgm:t>
    </dgm:pt>
    <dgm:pt modelId="{8CE152A0-6008-4D18-AEFA-47349BCDCB76}" type="parTrans" cxnId="{90952341-30B8-41E9-8A04-07A1B2D8E57F}">
      <dgm:prSet/>
      <dgm:spPr/>
      <dgm:t>
        <a:bodyPr/>
        <a:lstStyle/>
        <a:p>
          <a:endParaRPr lang="en-US"/>
        </a:p>
      </dgm:t>
    </dgm:pt>
    <dgm:pt modelId="{7F48C080-8F43-4A9A-B2DC-8D14FC09ECDC}" type="sibTrans" cxnId="{90952341-30B8-41E9-8A04-07A1B2D8E57F}">
      <dgm:prSet/>
      <dgm:spPr/>
      <dgm:t>
        <a:bodyPr/>
        <a:lstStyle/>
        <a:p>
          <a:endParaRPr lang="en-US"/>
        </a:p>
      </dgm:t>
    </dgm:pt>
    <dgm:pt modelId="{B4684FE0-16F6-4703-BDA1-C5158EB1F905}">
      <dgm:prSet phldrT="[Text]" custT="1"/>
      <dgm:spPr>
        <a:solidFill>
          <a:schemeClr val="bg2">
            <a:alpha val="90000"/>
          </a:schemeClr>
        </a:solidFill>
        <a:ln>
          <a:noFill/>
        </a:ln>
      </dgm:spPr>
      <dgm:t>
        <a:bodyPr/>
        <a:lstStyle/>
        <a:p>
          <a:r>
            <a:rPr lang="en-US" sz="1800" dirty="0">
              <a:latin typeface="Segoe UI" panose="020B0502040204020203" pitchFamily="34" charset="0"/>
              <a:ea typeface="Segoe UI" panose="020B0502040204020203" pitchFamily="34" charset="0"/>
              <a:cs typeface="Segoe UI" panose="020B0502040204020203" pitchFamily="34" charset="0"/>
            </a:rPr>
            <a:t>Research and academia</a:t>
          </a:r>
          <a:endParaRPr lang="en-US" sz="1800" dirty="0">
            <a:latin typeface="Segoe UI" panose="020B0502040204020203" pitchFamily="34" charset="0"/>
            <a:cs typeface="Segoe UI" panose="020B0502040204020203" pitchFamily="34" charset="0"/>
          </a:endParaRPr>
        </a:p>
      </dgm:t>
    </dgm:pt>
    <dgm:pt modelId="{ACBA9B3F-B0EE-484A-92B6-386798027E85}" type="parTrans" cxnId="{B7BB9C28-042A-423E-A3BD-F00267E56CE6}">
      <dgm:prSet/>
      <dgm:spPr/>
      <dgm:t>
        <a:bodyPr/>
        <a:lstStyle/>
        <a:p>
          <a:endParaRPr lang="en-US"/>
        </a:p>
      </dgm:t>
    </dgm:pt>
    <dgm:pt modelId="{253468FD-E8ED-47D2-BD0A-2C58222B20CB}" type="sibTrans" cxnId="{B7BB9C28-042A-423E-A3BD-F00267E56CE6}">
      <dgm:prSet/>
      <dgm:spPr/>
      <dgm:t>
        <a:bodyPr/>
        <a:lstStyle/>
        <a:p>
          <a:endParaRPr lang="en-US"/>
        </a:p>
      </dgm:t>
    </dgm:pt>
    <dgm:pt modelId="{0D3421B3-1E11-FE43-BEF3-CE3B1FEB1C47}">
      <dgm:prSet phldrT="[Text]" custT="1"/>
      <dgm:spPr>
        <a:ln>
          <a:noFill/>
        </a:ln>
      </dgm:spPr>
      <dgm:t>
        <a:bodyPr/>
        <a:lstStyle/>
        <a:p>
          <a:pPr algn="ctr">
            <a:lnSpc>
              <a:spcPct val="100000"/>
            </a:lnSpc>
            <a:spcAft>
              <a:spcPts val="0"/>
            </a:spcAft>
          </a:pPr>
          <a:endParaRPr lang="en-US" sz="2400" dirty="0">
            <a:latin typeface="Segoe UI" panose="020B0502040204020203" pitchFamily="34" charset="0"/>
            <a:cs typeface="Segoe UI" panose="020B0502040204020203" pitchFamily="34" charset="0"/>
          </a:endParaRPr>
        </a:p>
      </dgm:t>
    </dgm:pt>
    <dgm:pt modelId="{7C7D8482-09AF-F948-9A6B-4715448063A3}" type="parTrans" cxnId="{B53F2017-CB56-D34A-952E-693D03AA45F2}">
      <dgm:prSet/>
      <dgm:spPr/>
      <dgm:t>
        <a:bodyPr/>
        <a:lstStyle/>
        <a:p>
          <a:endParaRPr lang="es-ES_tradnl"/>
        </a:p>
      </dgm:t>
    </dgm:pt>
    <dgm:pt modelId="{E885B6C4-F0E1-3442-9810-63F103240196}" type="sibTrans" cxnId="{B53F2017-CB56-D34A-952E-693D03AA45F2}">
      <dgm:prSet/>
      <dgm:spPr/>
      <dgm:t>
        <a:bodyPr/>
        <a:lstStyle/>
        <a:p>
          <a:endParaRPr lang="es-ES_tradnl"/>
        </a:p>
      </dgm:t>
    </dgm:pt>
    <dgm:pt modelId="{9A228FB2-E3A1-814C-A690-82D724535212}" type="pres">
      <dgm:prSet presAssocID="{ACF94B81-6680-4437-9D55-B3BF311BA252}" presName="Name0" presStyleCnt="0">
        <dgm:presLayoutVars>
          <dgm:chMax val="3"/>
          <dgm:chPref val="1"/>
          <dgm:dir/>
          <dgm:animLvl val="lvl"/>
          <dgm:resizeHandles/>
        </dgm:presLayoutVars>
      </dgm:prSet>
      <dgm:spPr/>
    </dgm:pt>
    <dgm:pt modelId="{8C93E88C-1415-9D41-A51A-501AD9703D0F}" type="pres">
      <dgm:prSet presAssocID="{ACF94B81-6680-4437-9D55-B3BF311BA252}" presName="outerBox" presStyleCnt="0"/>
      <dgm:spPr/>
    </dgm:pt>
    <dgm:pt modelId="{FD8C4F03-8F75-0846-8F51-D27523085F69}" type="pres">
      <dgm:prSet presAssocID="{ACF94B81-6680-4437-9D55-B3BF311BA252}" presName="outerBoxParent" presStyleLbl="node1" presStyleIdx="0" presStyleCnt="1" custLinFactNeighborY="2778"/>
      <dgm:spPr/>
    </dgm:pt>
    <dgm:pt modelId="{29BC372B-3C34-1747-8A3C-6AAFEDC3C52D}" type="pres">
      <dgm:prSet presAssocID="{ACF94B81-6680-4437-9D55-B3BF311BA252}" presName="outerBoxChildren" presStyleCnt="0"/>
      <dgm:spPr/>
    </dgm:pt>
    <dgm:pt modelId="{17B82614-C3C6-8142-A724-BA65A250A383}" type="pres">
      <dgm:prSet presAssocID="{8003417F-292C-47A9-B74B-DC7EB6075F42}" presName="oChild" presStyleLbl="fgAcc1" presStyleIdx="0" presStyleCnt="4">
        <dgm:presLayoutVars>
          <dgm:bulletEnabled val="1"/>
        </dgm:presLayoutVars>
      </dgm:prSet>
      <dgm:spPr/>
    </dgm:pt>
    <dgm:pt modelId="{4CBDADEA-2C3C-1840-BA30-0900C535BC24}" type="pres">
      <dgm:prSet presAssocID="{7D822144-04EC-4268-B624-ACBE5A528F5D}" presName="outerSibTrans" presStyleCnt="0"/>
      <dgm:spPr/>
    </dgm:pt>
    <dgm:pt modelId="{B3D31B4F-9A66-2E46-A150-0F8A1A7828E0}" type="pres">
      <dgm:prSet presAssocID="{5A08BF81-189F-41CD-AF42-78F8D3274D15}" presName="oChild" presStyleLbl="fgAcc1" presStyleIdx="1" presStyleCnt="4">
        <dgm:presLayoutVars>
          <dgm:bulletEnabled val="1"/>
        </dgm:presLayoutVars>
      </dgm:prSet>
      <dgm:spPr/>
    </dgm:pt>
    <dgm:pt modelId="{B2A97A8A-5018-414E-8710-6834D179B57A}" type="pres">
      <dgm:prSet presAssocID="{74690DBE-961C-4550-885B-E26FED00BF5A}" presName="outerSibTrans" presStyleCnt="0"/>
      <dgm:spPr/>
    </dgm:pt>
    <dgm:pt modelId="{B7BB89B1-E69D-214E-B6CE-2DDB4DD7C4AB}" type="pres">
      <dgm:prSet presAssocID="{DDBD69A2-4BBA-41DE-909B-0DD695697AD3}" presName="oChild" presStyleLbl="fgAcc1" presStyleIdx="2" presStyleCnt="4">
        <dgm:presLayoutVars>
          <dgm:bulletEnabled val="1"/>
        </dgm:presLayoutVars>
      </dgm:prSet>
      <dgm:spPr/>
    </dgm:pt>
    <dgm:pt modelId="{649888F6-8E54-364E-AD6E-FABA50BF918E}" type="pres">
      <dgm:prSet presAssocID="{7F48C080-8F43-4A9A-B2DC-8D14FC09ECDC}" presName="outerSibTrans" presStyleCnt="0"/>
      <dgm:spPr/>
    </dgm:pt>
    <dgm:pt modelId="{362ADD21-0B14-3C44-91E9-C856E85AC3C3}" type="pres">
      <dgm:prSet presAssocID="{B4684FE0-16F6-4703-BDA1-C5158EB1F905}" presName="oChild" presStyleLbl="fgAcc1" presStyleIdx="3" presStyleCnt="4">
        <dgm:presLayoutVars>
          <dgm:bulletEnabled val="1"/>
        </dgm:presLayoutVars>
      </dgm:prSet>
      <dgm:spPr/>
    </dgm:pt>
  </dgm:ptLst>
  <dgm:cxnLst>
    <dgm:cxn modelId="{88A9CE16-2E5F-4447-BA84-423314A2E2AB}" type="presOf" srcId="{0D3421B3-1E11-FE43-BEF3-CE3B1FEB1C47}" destId="{FD8C4F03-8F75-0846-8F51-D27523085F69}" srcOrd="0" destOrd="0" presId="urn:microsoft.com/office/officeart/2005/8/layout/target2"/>
    <dgm:cxn modelId="{B53F2017-CB56-D34A-952E-693D03AA45F2}" srcId="{ACF94B81-6680-4437-9D55-B3BF311BA252}" destId="{0D3421B3-1E11-FE43-BEF3-CE3B1FEB1C47}" srcOrd="0" destOrd="0" parTransId="{7C7D8482-09AF-F948-9A6B-4715448063A3}" sibTransId="{E885B6C4-F0E1-3442-9810-63F103240196}"/>
    <dgm:cxn modelId="{B7BB9C28-042A-423E-A3BD-F00267E56CE6}" srcId="{0D3421B3-1E11-FE43-BEF3-CE3B1FEB1C47}" destId="{B4684FE0-16F6-4703-BDA1-C5158EB1F905}" srcOrd="3" destOrd="0" parTransId="{ACBA9B3F-B0EE-484A-92B6-386798027E85}" sibTransId="{253468FD-E8ED-47D2-BD0A-2C58222B20CB}"/>
    <dgm:cxn modelId="{AC57883B-BF0B-B94B-93E6-B01338C3F5E3}" type="presOf" srcId="{DDBD69A2-4BBA-41DE-909B-0DD695697AD3}" destId="{B7BB89B1-E69D-214E-B6CE-2DDB4DD7C4AB}" srcOrd="0" destOrd="0" presId="urn:microsoft.com/office/officeart/2005/8/layout/target2"/>
    <dgm:cxn modelId="{90952341-30B8-41E9-8A04-07A1B2D8E57F}" srcId="{0D3421B3-1E11-FE43-BEF3-CE3B1FEB1C47}" destId="{DDBD69A2-4BBA-41DE-909B-0DD695697AD3}" srcOrd="2" destOrd="0" parTransId="{8CE152A0-6008-4D18-AEFA-47349BCDCB76}" sibTransId="{7F48C080-8F43-4A9A-B2DC-8D14FC09ECDC}"/>
    <dgm:cxn modelId="{E0B1BE6C-453F-47DD-B2CB-0B8DA0B741D1}" srcId="{0D3421B3-1E11-FE43-BEF3-CE3B1FEB1C47}" destId="{5A08BF81-189F-41CD-AF42-78F8D3274D15}" srcOrd="1" destOrd="0" parTransId="{CE900606-41B2-481A-BFE0-F2A2D66AA211}" sibTransId="{74690DBE-961C-4550-885B-E26FED00BF5A}"/>
    <dgm:cxn modelId="{09FF1A8C-F5B3-41D1-A533-CF48EAF60005}" srcId="{0D3421B3-1E11-FE43-BEF3-CE3B1FEB1C47}" destId="{8003417F-292C-47A9-B74B-DC7EB6075F42}" srcOrd="0" destOrd="0" parTransId="{367DF0C1-CA7A-48D6-A86B-BFD64903F86C}" sibTransId="{7D822144-04EC-4268-B624-ACBE5A528F5D}"/>
    <dgm:cxn modelId="{7C68BBA0-91EF-624D-8B90-1F5C8AD297E4}" type="presOf" srcId="{ACF94B81-6680-4437-9D55-B3BF311BA252}" destId="{9A228FB2-E3A1-814C-A690-82D724535212}" srcOrd="0" destOrd="0" presId="urn:microsoft.com/office/officeart/2005/8/layout/target2"/>
    <dgm:cxn modelId="{2FF5F0B2-ADA3-FD46-A656-20C94127B870}" type="presOf" srcId="{B4684FE0-16F6-4703-BDA1-C5158EB1F905}" destId="{362ADD21-0B14-3C44-91E9-C856E85AC3C3}" srcOrd="0" destOrd="0" presId="urn:microsoft.com/office/officeart/2005/8/layout/target2"/>
    <dgm:cxn modelId="{48790ECF-24EE-2447-A98A-E1FEDD9445E1}" type="presOf" srcId="{8003417F-292C-47A9-B74B-DC7EB6075F42}" destId="{17B82614-C3C6-8142-A724-BA65A250A383}" srcOrd="0" destOrd="0" presId="urn:microsoft.com/office/officeart/2005/8/layout/target2"/>
    <dgm:cxn modelId="{004C5BFB-D699-DA43-B412-962089CF96D6}" type="presOf" srcId="{5A08BF81-189F-41CD-AF42-78F8D3274D15}" destId="{B3D31B4F-9A66-2E46-A150-0F8A1A7828E0}" srcOrd="0" destOrd="0" presId="urn:microsoft.com/office/officeart/2005/8/layout/target2"/>
    <dgm:cxn modelId="{F04EA30F-29AD-9346-8206-6E0BCEC4BACC}" type="presParOf" srcId="{9A228FB2-E3A1-814C-A690-82D724535212}" destId="{8C93E88C-1415-9D41-A51A-501AD9703D0F}" srcOrd="0" destOrd="0" presId="urn:microsoft.com/office/officeart/2005/8/layout/target2"/>
    <dgm:cxn modelId="{473A3795-FBAC-694A-9D3B-CC89D805234C}" type="presParOf" srcId="{8C93E88C-1415-9D41-A51A-501AD9703D0F}" destId="{FD8C4F03-8F75-0846-8F51-D27523085F69}" srcOrd="0" destOrd="0" presId="urn:microsoft.com/office/officeart/2005/8/layout/target2"/>
    <dgm:cxn modelId="{6F5C319C-1CE4-5546-AF4F-F3F1B9774562}" type="presParOf" srcId="{8C93E88C-1415-9D41-A51A-501AD9703D0F}" destId="{29BC372B-3C34-1747-8A3C-6AAFEDC3C52D}" srcOrd="1" destOrd="0" presId="urn:microsoft.com/office/officeart/2005/8/layout/target2"/>
    <dgm:cxn modelId="{4B145EF4-8FBB-0249-B724-348CA0D16434}" type="presParOf" srcId="{29BC372B-3C34-1747-8A3C-6AAFEDC3C52D}" destId="{17B82614-C3C6-8142-A724-BA65A250A383}" srcOrd="0" destOrd="0" presId="urn:microsoft.com/office/officeart/2005/8/layout/target2"/>
    <dgm:cxn modelId="{EAFE625B-1012-704A-9402-6DA2EAC4B5B2}" type="presParOf" srcId="{29BC372B-3C34-1747-8A3C-6AAFEDC3C52D}" destId="{4CBDADEA-2C3C-1840-BA30-0900C535BC24}" srcOrd="1" destOrd="0" presId="urn:microsoft.com/office/officeart/2005/8/layout/target2"/>
    <dgm:cxn modelId="{88431326-6585-0D4B-BB76-E92ADA150317}" type="presParOf" srcId="{29BC372B-3C34-1747-8A3C-6AAFEDC3C52D}" destId="{B3D31B4F-9A66-2E46-A150-0F8A1A7828E0}" srcOrd="2" destOrd="0" presId="urn:microsoft.com/office/officeart/2005/8/layout/target2"/>
    <dgm:cxn modelId="{E4A0259E-F57F-E040-94CE-EA5AA000DA25}" type="presParOf" srcId="{29BC372B-3C34-1747-8A3C-6AAFEDC3C52D}" destId="{B2A97A8A-5018-414E-8710-6834D179B57A}" srcOrd="3" destOrd="0" presId="urn:microsoft.com/office/officeart/2005/8/layout/target2"/>
    <dgm:cxn modelId="{FC669DBC-9240-9349-AF82-DE099737E1E2}" type="presParOf" srcId="{29BC372B-3C34-1747-8A3C-6AAFEDC3C52D}" destId="{B7BB89B1-E69D-214E-B6CE-2DDB4DD7C4AB}" srcOrd="4" destOrd="0" presId="urn:microsoft.com/office/officeart/2005/8/layout/target2"/>
    <dgm:cxn modelId="{1734CF23-F0F2-1F49-9200-CCD8DC2F9AAD}" type="presParOf" srcId="{29BC372B-3C34-1747-8A3C-6AAFEDC3C52D}" destId="{649888F6-8E54-364E-AD6E-FABA50BF918E}" srcOrd="5" destOrd="0" presId="urn:microsoft.com/office/officeart/2005/8/layout/target2"/>
    <dgm:cxn modelId="{D401FF2C-492B-C245-BABA-0AEE491AB1D8}" type="presParOf" srcId="{29BC372B-3C34-1747-8A3C-6AAFEDC3C52D}" destId="{362ADD21-0B14-3C44-91E9-C856E85AC3C3}" srcOrd="6"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CF94B81-6680-4437-9D55-B3BF311BA252}" type="doc">
      <dgm:prSet loTypeId="urn:microsoft.com/office/officeart/2005/8/layout/target2" loCatId="" qsTypeId="urn:microsoft.com/office/officeart/2005/8/quickstyle/simple1" qsCatId="simple" csTypeId="urn:microsoft.com/office/officeart/2005/8/colors/accent1_1" csCatId="accent1" phldr="1"/>
      <dgm:spPr/>
    </dgm:pt>
    <dgm:pt modelId="{8003417F-292C-47A9-B74B-DC7EB6075F42}">
      <dgm:prSet phldrT="[Text]" custT="1"/>
      <dgm:spPr>
        <a:solidFill>
          <a:schemeClr val="bg2">
            <a:alpha val="90000"/>
          </a:schemeClr>
        </a:solidFill>
        <a:ln>
          <a:noFill/>
        </a:ln>
      </dgm:spPr>
      <dgm:t>
        <a:bodyPr/>
        <a:lstStyle/>
        <a:p>
          <a:r>
            <a:rPr lang="en-US" sz="1800" dirty="0">
              <a:latin typeface="Segoe UI" panose="020B0502040204020203" pitchFamily="34" charset="0"/>
              <a:cs typeface="Segoe UI" panose="020B0502040204020203" pitchFamily="34" charset="0"/>
            </a:rPr>
            <a:t>Local and regional authorities</a:t>
          </a:r>
        </a:p>
      </dgm:t>
    </dgm:pt>
    <dgm:pt modelId="{367DF0C1-CA7A-48D6-A86B-BFD64903F86C}" type="parTrans" cxnId="{09FF1A8C-F5B3-41D1-A533-CF48EAF60005}">
      <dgm:prSet/>
      <dgm:spPr/>
      <dgm:t>
        <a:bodyPr/>
        <a:lstStyle/>
        <a:p>
          <a:endParaRPr lang="en-US"/>
        </a:p>
      </dgm:t>
    </dgm:pt>
    <dgm:pt modelId="{7D822144-04EC-4268-B624-ACBE5A528F5D}" type="sibTrans" cxnId="{09FF1A8C-F5B3-41D1-A533-CF48EAF60005}">
      <dgm:prSet/>
      <dgm:spPr/>
      <dgm:t>
        <a:bodyPr/>
        <a:lstStyle/>
        <a:p>
          <a:endParaRPr lang="en-US"/>
        </a:p>
      </dgm:t>
    </dgm:pt>
    <dgm:pt modelId="{5A08BF81-189F-41CD-AF42-78F8D3274D15}">
      <dgm:prSet phldrT="[Text]" custT="1"/>
      <dgm:spPr>
        <a:solidFill>
          <a:schemeClr val="bg2">
            <a:alpha val="90000"/>
          </a:schemeClr>
        </a:solidFill>
        <a:ln>
          <a:noFill/>
        </a:ln>
      </dgm:spPr>
      <dgm:t>
        <a:bodyPr/>
        <a:lstStyle/>
        <a:p>
          <a:r>
            <a:rPr lang="en-US" sz="1800" dirty="0">
              <a:latin typeface="Segoe UI" panose="020B0502040204020203" pitchFamily="34" charset="0"/>
              <a:cs typeface="Segoe UI" panose="020B0502040204020203" pitchFamily="34" charset="0"/>
            </a:rPr>
            <a:t>Energy utilities</a:t>
          </a:r>
        </a:p>
      </dgm:t>
    </dgm:pt>
    <dgm:pt modelId="{CE900606-41B2-481A-BFE0-F2A2D66AA211}" type="parTrans" cxnId="{E0B1BE6C-453F-47DD-B2CB-0B8DA0B741D1}">
      <dgm:prSet/>
      <dgm:spPr/>
      <dgm:t>
        <a:bodyPr/>
        <a:lstStyle/>
        <a:p>
          <a:endParaRPr lang="en-US"/>
        </a:p>
      </dgm:t>
    </dgm:pt>
    <dgm:pt modelId="{74690DBE-961C-4550-885B-E26FED00BF5A}" type="sibTrans" cxnId="{E0B1BE6C-453F-47DD-B2CB-0B8DA0B741D1}">
      <dgm:prSet/>
      <dgm:spPr/>
      <dgm:t>
        <a:bodyPr/>
        <a:lstStyle/>
        <a:p>
          <a:endParaRPr lang="en-US"/>
        </a:p>
      </dgm:t>
    </dgm:pt>
    <dgm:pt modelId="{DDBD69A2-4BBA-41DE-909B-0DD695697AD3}">
      <dgm:prSet phldrT="[Text]" custT="1"/>
      <dgm:spPr>
        <a:solidFill>
          <a:schemeClr val="bg2">
            <a:alpha val="90000"/>
          </a:schemeClr>
        </a:solidFill>
        <a:ln>
          <a:noFill/>
        </a:ln>
      </dgm:spPr>
      <dgm:t>
        <a:bodyPr/>
        <a:lstStyle/>
        <a:p>
          <a:r>
            <a:rPr lang="en-GB" sz="1800" dirty="0">
              <a:latin typeface="Segoe UI" panose="020B0502040204020203" pitchFamily="34" charset="0"/>
              <a:ea typeface="Segoe UI" panose="020B0502040204020203" pitchFamily="34" charset="0"/>
              <a:cs typeface="Segoe UI" panose="020B0502040204020203" pitchFamily="34" charset="0"/>
            </a:rPr>
            <a:t>Investors and real estate developers</a:t>
          </a:r>
          <a:endParaRPr lang="en-US" sz="1800" dirty="0">
            <a:latin typeface="Segoe UI" panose="020B0502040204020203" pitchFamily="34" charset="0"/>
            <a:cs typeface="Segoe UI" panose="020B0502040204020203" pitchFamily="34" charset="0"/>
          </a:endParaRPr>
        </a:p>
      </dgm:t>
    </dgm:pt>
    <dgm:pt modelId="{8CE152A0-6008-4D18-AEFA-47349BCDCB76}" type="parTrans" cxnId="{90952341-30B8-41E9-8A04-07A1B2D8E57F}">
      <dgm:prSet/>
      <dgm:spPr/>
      <dgm:t>
        <a:bodyPr/>
        <a:lstStyle/>
        <a:p>
          <a:endParaRPr lang="en-US"/>
        </a:p>
      </dgm:t>
    </dgm:pt>
    <dgm:pt modelId="{7F48C080-8F43-4A9A-B2DC-8D14FC09ECDC}" type="sibTrans" cxnId="{90952341-30B8-41E9-8A04-07A1B2D8E57F}">
      <dgm:prSet/>
      <dgm:spPr/>
      <dgm:t>
        <a:bodyPr/>
        <a:lstStyle/>
        <a:p>
          <a:endParaRPr lang="en-US"/>
        </a:p>
      </dgm:t>
    </dgm:pt>
    <dgm:pt modelId="{B4684FE0-16F6-4703-BDA1-C5158EB1F905}">
      <dgm:prSet phldrT="[Text]" custT="1"/>
      <dgm:spPr>
        <a:solidFill>
          <a:schemeClr val="bg2">
            <a:alpha val="90000"/>
          </a:schemeClr>
        </a:solidFill>
        <a:ln>
          <a:noFill/>
        </a:ln>
      </dgm:spPr>
      <dgm:t>
        <a:bodyPr/>
        <a:lstStyle/>
        <a:p>
          <a:r>
            <a:rPr lang="en-US" sz="1800" dirty="0">
              <a:latin typeface="Segoe UI" panose="020B0502040204020203" pitchFamily="34" charset="0"/>
              <a:ea typeface="Segoe UI" panose="020B0502040204020203" pitchFamily="34" charset="0"/>
              <a:cs typeface="Segoe UI" panose="020B0502040204020203" pitchFamily="34" charset="0"/>
            </a:rPr>
            <a:t>Residential, commercial and industrial customers</a:t>
          </a:r>
          <a:endParaRPr lang="en-US" sz="1800" dirty="0">
            <a:latin typeface="Segoe UI" panose="020B0502040204020203" pitchFamily="34" charset="0"/>
            <a:cs typeface="Segoe UI" panose="020B0502040204020203" pitchFamily="34" charset="0"/>
          </a:endParaRPr>
        </a:p>
      </dgm:t>
    </dgm:pt>
    <dgm:pt modelId="{ACBA9B3F-B0EE-484A-92B6-386798027E85}" type="parTrans" cxnId="{B7BB9C28-042A-423E-A3BD-F00267E56CE6}">
      <dgm:prSet/>
      <dgm:spPr/>
      <dgm:t>
        <a:bodyPr/>
        <a:lstStyle/>
        <a:p>
          <a:endParaRPr lang="en-US"/>
        </a:p>
      </dgm:t>
    </dgm:pt>
    <dgm:pt modelId="{253468FD-E8ED-47D2-BD0A-2C58222B20CB}" type="sibTrans" cxnId="{B7BB9C28-042A-423E-A3BD-F00267E56CE6}">
      <dgm:prSet/>
      <dgm:spPr/>
      <dgm:t>
        <a:bodyPr/>
        <a:lstStyle/>
        <a:p>
          <a:endParaRPr lang="en-US"/>
        </a:p>
      </dgm:t>
    </dgm:pt>
    <dgm:pt modelId="{0D3421B3-1E11-FE43-BEF3-CE3B1FEB1C47}">
      <dgm:prSet phldrT="[Text]" custT="1"/>
      <dgm:spPr>
        <a:ln>
          <a:noFill/>
        </a:ln>
      </dgm:spPr>
      <dgm:t>
        <a:bodyPr/>
        <a:lstStyle/>
        <a:p>
          <a:pPr algn="ctr">
            <a:lnSpc>
              <a:spcPct val="100000"/>
            </a:lnSpc>
            <a:spcAft>
              <a:spcPts val="0"/>
            </a:spcAft>
          </a:pPr>
          <a:endParaRPr lang="en-US" sz="2400" dirty="0">
            <a:latin typeface="Segoe UI" panose="020B0502040204020203" pitchFamily="34" charset="0"/>
            <a:cs typeface="Segoe UI" panose="020B0502040204020203" pitchFamily="34" charset="0"/>
          </a:endParaRPr>
        </a:p>
      </dgm:t>
    </dgm:pt>
    <dgm:pt modelId="{7C7D8482-09AF-F948-9A6B-4715448063A3}" type="parTrans" cxnId="{B53F2017-CB56-D34A-952E-693D03AA45F2}">
      <dgm:prSet/>
      <dgm:spPr/>
      <dgm:t>
        <a:bodyPr/>
        <a:lstStyle/>
        <a:p>
          <a:endParaRPr lang="es-ES_tradnl"/>
        </a:p>
      </dgm:t>
    </dgm:pt>
    <dgm:pt modelId="{E885B6C4-F0E1-3442-9810-63F103240196}" type="sibTrans" cxnId="{B53F2017-CB56-D34A-952E-693D03AA45F2}">
      <dgm:prSet/>
      <dgm:spPr/>
      <dgm:t>
        <a:bodyPr/>
        <a:lstStyle/>
        <a:p>
          <a:endParaRPr lang="es-ES_tradnl"/>
        </a:p>
      </dgm:t>
    </dgm:pt>
    <dgm:pt modelId="{9A228FB2-E3A1-814C-A690-82D724535212}" type="pres">
      <dgm:prSet presAssocID="{ACF94B81-6680-4437-9D55-B3BF311BA252}" presName="Name0" presStyleCnt="0">
        <dgm:presLayoutVars>
          <dgm:chMax val="3"/>
          <dgm:chPref val="1"/>
          <dgm:dir/>
          <dgm:animLvl val="lvl"/>
          <dgm:resizeHandles/>
        </dgm:presLayoutVars>
      </dgm:prSet>
      <dgm:spPr/>
    </dgm:pt>
    <dgm:pt modelId="{8C93E88C-1415-9D41-A51A-501AD9703D0F}" type="pres">
      <dgm:prSet presAssocID="{ACF94B81-6680-4437-9D55-B3BF311BA252}" presName="outerBox" presStyleCnt="0"/>
      <dgm:spPr/>
    </dgm:pt>
    <dgm:pt modelId="{FD8C4F03-8F75-0846-8F51-D27523085F69}" type="pres">
      <dgm:prSet presAssocID="{ACF94B81-6680-4437-9D55-B3BF311BA252}" presName="outerBoxParent" presStyleLbl="node1" presStyleIdx="0" presStyleCnt="1" custLinFactNeighborY="2470"/>
      <dgm:spPr/>
    </dgm:pt>
    <dgm:pt modelId="{29BC372B-3C34-1747-8A3C-6AAFEDC3C52D}" type="pres">
      <dgm:prSet presAssocID="{ACF94B81-6680-4437-9D55-B3BF311BA252}" presName="outerBoxChildren" presStyleCnt="0"/>
      <dgm:spPr/>
    </dgm:pt>
    <dgm:pt modelId="{17B82614-C3C6-8142-A724-BA65A250A383}" type="pres">
      <dgm:prSet presAssocID="{8003417F-292C-47A9-B74B-DC7EB6075F42}" presName="oChild" presStyleLbl="fgAcc1" presStyleIdx="0" presStyleCnt="4">
        <dgm:presLayoutVars>
          <dgm:bulletEnabled val="1"/>
        </dgm:presLayoutVars>
      </dgm:prSet>
      <dgm:spPr/>
    </dgm:pt>
    <dgm:pt modelId="{4CBDADEA-2C3C-1840-BA30-0900C535BC24}" type="pres">
      <dgm:prSet presAssocID="{7D822144-04EC-4268-B624-ACBE5A528F5D}" presName="outerSibTrans" presStyleCnt="0"/>
      <dgm:spPr/>
    </dgm:pt>
    <dgm:pt modelId="{B3D31B4F-9A66-2E46-A150-0F8A1A7828E0}" type="pres">
      <dgm:prSet presAssocID="{5A08BF81-189F-41CD-AF42-78F8D3274D15}" presName="oChild" presStyleLbl="fgAcc1" presStyleIdx="1" presStyleCnt="4">
        <dgm:presLayoutVars>
          <dgm:bulletEnabled val="1"/>
        </dgm:presLayoutVars>
      </dgm:prSet>
      <dgm:spPr/>
    </dgm:pt>
    <dgm:pt modelId="{B2A97A8A-5018-414E-8710-6834D179B57A}" type="pres">
      <dgm:prSet presAssocID="{74690DBE-961C-4550-885B-E26FED00BF5A}" presName="outerSibTrans" presStyleCnt="0"/>
      <dgm:spPr/>
    </dgm:pt>
    <dgm:pt modelId="{B7BB89B1-E69D-214E-B6CE-2DDB4DD7C4AB}" type="pres">
      <dgm:prSet presAssocID="{DDBD69A2-4BBA-41DE-909B-0DD695697AD3}" presName="oChild" presStyleLbl="fgAcc1" presStyleIdx="2" presStyleCnt="4">
        <dgm:presLayoutVars>
          <dgm:bulletEnabled val="1"/>
        </dgm:presLayoutVars>
      </dgm:prSet>
      <dgm:spPr/>
    </dgm:pt>
    <dgm:pt modelId="{649888F6-8E54-364E-AD6E-FABA50BF918E}" type="pres">
      <dgm:prSet presAssocID="{7F48C080-8F43-4A9A-B2DC-8D14FC09ECDC}" presName="outerSibTrans" presStyleCnt="0"/>
      <dgm:spPr/>
    </dgm:pt>
    <dgm:pt modelId="{362ADD21-0B14-3C44-91E9-C856E85AC3C3}" type="pres">
      <dgm:prSet presAssocID="{B4684FE0-16F6-4703-BDA1-C5158EB1F905}" presName="oChild" presStyleLbl="fgAcc1" presStyleIdx="3" presStyleCnt="4">
        <dgm:presLayoutVars>
          <dgm:bulletEnabled val="1"/>
        </dgm:presLayoutVars>
      </dgm:prSet>
      <dgm:spPr/>
    </dgm:pt>
  </dgm:ptLst>
  <dgm:cxnLst>
    <dgm:cxn modelId="{88A9CE16-2E5F-4447-BA84-423314A2E2AB}" type="presOf" srcId="{0D3421B3-1E11-FE43-BEF3-CE3B1FEB1C47}" destId="{FD8C4F03-8F75-0846-8F51-D27523085F69}" srcOrd="0" destOrd="0" presId="urn:microsoft.com/office/officeart/2005/8/layout/target2"/>
    <dgm:cxn modelId="{B53F2017-CB56-D34A-952E-693D03AA45F2}" srcId="{ACF94B81-6680-4437-9D55-B3BF311BA252}" destId="{0D3421B3-1E11-FE43-BEF3-CE3B1FEB1C47}" srcOrd="0" destOrd="0" parTransId="{7C7D8482-09AF-F948-9A6B-4715448063A3}" sibTransId="{E885B6C4-F0E1-3442-9810-63F103240196}"/>
    <dgm:cxn modelId="{B7BB9C28-042A-423E-A3BD-F00267E56CE6}" srcId="{0D3421B3-1E11-FE43-BEF3-CE3B1FEB1C47}" destId="{B4684FE0-16F6-4703-BDA1-C5158EB1F905}" srcOrd="3" destOrd="0" parTransId="{ACBA9B3F-B0EE-484A-92B6-386798027E85}" sibTransId="{253468FD-E8ED-47D2-BD0A-2C58222B20CB}"/>
    <dgm:cxn modelId="{AC57883B-BF0B-B94B-93E6-B01338C3F5E3}" type="presOf" srcId="{DDBD69A2-4BBA-41DE-909B-0DD695697AD3}" destId="{B7BB89B1-E69D-214E-B6CE-2DDB4DD7C4AB}" srcOrd="0" destOrd="0" presId="urn:microsoft.com/office/officeart/2005/8/layout/target2"/>
    <dgm:cxn modelId="{90952341-30B8-41E9-8A04-07A1B2D8E57F}" srcId="{0D3421B3-1E11-FE43-BEF3-CE3B1FEB1C47}" destId="{DDBD69A2-4BBA-41DE-909B-0DD695697AD3}" srcOrd="2" destOrd="0" parTransId="{8CE152A0-6008-4D18-AEFA-47349BCDCB76}" sibTransId="{7F48C080-8F43-4A9A-B2DC-8D14FC09ECDC}"/>
    <dgm:cxn modelId="{E0B1BE6C-453F-47DD-B2CB-0B8DA0B741D1}" srcId="{0D3421B3-1E11-FE43-BEF3-CE3B1FEB1C47}" destId="{5A08BF81-189F-41CD-AF42-78F8D3274D15}" srcOrd="1" destOrd="0" parTransId="{CE900606-41B2-481A-BFE0-F2A2D66AA211}" sibTransId="{74690DBE-961C-4550-885B-E26FED00BF5A}"/>
    <dgm:cxn modelId="{09FF1A8C-F5B3-41D1-A533-CF48EAF60005}" srcId="{0D3421B3-1E11-FE43-BEF3-CE3B1FEB1C47}" destId="{8003417F-292C-47A9-B74B-DC7EB6075F42}" srcOrd="0" destOrd="0" parTransId="{367DF0C1-CA7A-48D6-A86B-BFD64903F86C}" sibTransId="{7D822144-04EC-4268-B624-ACBE5A528F5D}"/>
    <dgm:cxn modelId="{7C68BBA0-91EF-624D-8B90-1F5C8AD297E4}" type="presOf" srcId="{ACF94B81-6680-4437-9D55-B3BF311BA252}" destId="{9A228FB2-E3A1-814C-A690-82D724535212}" srcOrd="0" destOrd="0" presId="urn:microsoft.com/office/officeart/2005/8/layout/target2"/>
    <dgm:cxn modelId="{2FF5F0B2-ADA3-FD46-A656-20C94127B870}" type="presOf" srcId="{B4684FE0-16F6-4703-BDA1-C5158EB1F905}" destId="{362ADD21-0B14-3C44-91E9-C856E85AC3C3}" srcOrd="0" destOrd="0" presId="urn:microsoft.com/office/officeart/2005/8/layout/target2"/>
    <dgm:cxn modelId="{48790ECF-24EE-2447-A98A-E1FEDD9445E1}" type="presOf" srcId="{8003417F-292C-47A9-B74B-DC7EB6075F42}" destId="{17B82614-C3C6-8142-A724-BA65A250A383}" srcOrd="0" destOrd="0" presId="urn:microsoft.com/office/officeart/2005/8/layout/target2"/>
    <dgm:cxn modelId="{004C5BFB-D699-DA43-B412-962089CF96D6}" type="presOf" srcId="{5A08BF81-189F-41CD-AF42-78F8D3274D15}" destId="{B3D31B4F-9A66-2E46-A150-0F8A1A7828E0}" srcOrd="0" destOrd="0" presId="urn:microsoft.com/office/officeart/2005/8/layout/target2"/>
    <dgm:cxn modelId="{F04EA30F-29AD-9346-8206-6E0BCEC4BACC}" type="presParOf" srcId="{9A228FB2-E3A1-814C-A690-82D724535212}" destId="{8C93E88C-1415-9D41-A51A-501AD9703D0F}" srcOrd="0" destOrd="0" presId="urn:microsoft.com/office/officeart/2005/8/layout/target2"/>
    <dgm:cxn modelId="{473A3795-FBAC-694A-9D3B-CC89D805234C}" type="presParOf" srcId="{8C93E88C-1415-9D41-A51A-501AD9703D0F}" destId="{FD8C4F03-8F75-0846-8F51-D27523085F69}" srcOrd="0" destOrd="0" presId="urn:microsoft.com/office/officeart/2005/8/layout/target2"/>
    <dgm:cxn modelId="{6F5C319C-1CE4-5546-AF4F-F3F1B9774562}" type="presParOf" srcId="{8C93E88C-1415-9D41-A51A-501AD9703D0F}" destId="{29BC372B-3C34-1747-8A3C-6AAFEDC3C52D}" srcOrd="1" destOrd="0" presId="urn:microsoft.com/office/officeart/2005/8/layout/target2"/>
    <dgm:cxn modelId="{4B145EF4-8FBB-0249-B724-348CA0D16434}" type="presParOf" srcId="{29BC372B-3C34-1747-8A3C-6AAFEDC3C52D}" destId="{17B82614-C3C6-8142-A724-BA65A250A383}" srcOrd="0" destOrd="0" presId="urn:microsoft.com/office/officeart/2005/8/layout/target2"/>
    <dgm:cxn modelId="{EAFE625B-1012-704A-9402-6DA2EAC4B5B2}" type="presParOf" srcId="{29BC372B-3C34-1747-8A3C-6AAFEDC3C52D}" destId="{4CBDADEA-2C3C-1840-BA30-0900C535BC24}" srcOrd="1" destOrd="0" presId="urn:microsoft.com/office/officeart/2005/8/layout/target2"/>
    <dgm:cxn modelId="{88431326-6585-0D4B-BB76-E92ADA150317}" type="presParOf" srcId="{29BC372B-3C34-1747-8A3C-6AAFEDC3C52D}" destId="{B3D31B4F-9A66-2E46-A150-0F8A1A7828E0}" srcOrd="2" destOrd="0" presId="urn:microsoft.com/office/officeart/2005/8/layout/target2"/>
    <dgm:cxn modelId="{E4A0259E-F57F-E040-94CE-EA5AA000DA25}" type="presParOf" srcId="{29BC372B-3C34-1747-8A3C-6AAFEDC3C52D}" destId="{B2A97A8A-5018-414E-8710-6834D179B57A}" srcOrd="3" destOrd="0" presId="urn:microsoft.com/office/officeart/2005/8/layout/target2"/>
    <dgm:cxn modelId="{FC669DBC-9240-9349-AF82-DE099737E1E2}" type="presParOf" srcId="{29BC372B-3C34-1747-8A3C-6AAFEDC3C52D}" destId="{B7BB89B1-E69D-214E-B6CE-2DDB4DD7C4AB}" srcOrd="4" destOrd="0" presId="urn:microsoft.com/office/officeart/2005/8/layout/target2"/>
    <dgm:cxn modelId="{1734CF23-F0F2-1F49-9200-CCD8DC2F9AAD}" type="presParOf" srcId="{29BC372B-3C34-1747-8A3C-6AAFEDC3C52D}" destId="{649888F6-8E54-364E-AD6E-FABA50BF918E}" srcOrd="5" destOrd="0" presId="urn:microsoft.com/office/officeart/2005/8/layout/target2"/>
    <dgm:cxn modelId="{D401FF2C-492B-C245-BABA-0AEE491AB1D8}" type="presParOf" srcId="{29BC372B-3C34-1747-8A3C-6AAFEDC3C52D}" destId="{362ADD21-0B14-3C44-91E9-C856E85AC3C3}" srcOrd="6" destOrd="0" presId="urn:microsoft.com/office/officeart/2005/8/layout/targe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CF94B81-6680-4437-9D55-B3BF311BA252}" type="doc">
      <dgm:prSet loTypeId="urn:microsoft.com/office/officeart/2005/8/layout/target2" loCatId="" qsTypeId="urn:microsoft.com/office/officeart/2005/8/quickstyle/simple1" qsCatId="simple" csTypeId="urn:microsoft.com/office/officeart/2005/8/colors/accent1_1" csCatId="accent1" phldr="1"/>
      <dgm:spPr/>
    </dgm:pt>
    <dgm:pt modelId="{8003417F-292C-47A9-B74B-DC7EB6075F42}">
      <dgm:prSet phldrT="[Text]" custT="1"/>
      <dgm:spPr>
        <a:solidFill>
          <a:schemeClr val="bg2">
            <a:alpha val="90000"/>
          </a:schemeClr>
        </a:solidFill>
        <a:ln>
          <a:noFill/>
        </a:ln>
      </dgm:spPr>
      <dgm:t>
        <a:bodyPr/>
        <a:lstStyle/>
        <a:p>
          <a:r>
            <a:rPr lang="en-US" sz="1600" dirty="0">
              <a:latin typeface="Segoe UI" panose="020B0502040204020203" pitchFamily="34" charset="0"/>
              <a:cs typeface="Segoe UI" panose="020B0502040204020203" pitchFamily="34" charset="0"/>
            </a:rPr>
            <a:t>Purchasing option for special services by software experts for minimal service fees</a:t>
          </a:r>
        </a:p>
      </dgm:t>
    </dgm:pt>
    <dgm:pt modelId="{367DF0C1-CA7A-48D6-A86B-BFD64903F86C}" type="parTrans" cxnId="{09FF1A8C-F5B3-41D1-A533-CF48EAF60005}">
      <dgm:prSet/>
      <dgm:spPr/>
      <dgm:t>
        <a:bodyPr/>
        <a:lstStyle/>
        <a:p>
          <a:endParaRPr lang="en-US"/>
        </a:p>
      </dgm:t>
    </dgm:pt>
    <dgm:pt modelId="{7D822144-04EC-4268-B624-ACBE5A528F5D}" type="sibTrans" cxnId="{09FF1A8C-F5B3-41D1-A533-CF48EAF60005}">
      <dgm:prSet/>
      <dgm:spPr/>
      <dgm:t>
        <a:bodyPr/>
        <a:lstStyle/>
        <a:p>
          <a:endParaRPr lang="en-US"/>
        </a:p>
      </dgm:t>
    </dgm:pt>
    <dgm:pt modelId="{0D3421B3-1E11-FE43-BEF3-CE3B1FEB1C47}">
      <dgm:prSet phldrT="[Text]" custT="1"/>
      <dgm:spPr>
        <a:ln>
          <a:noFill/>
        </a:ln>
      </dgm:spPr>
      <dgm:t>
        <a:bodyPr/>
        <a:lstStyle/>
        <a:p>
          <a:pPr algn="ctr">
            <a:lnSpc>
              <a:spcPct val="100000"/>
            </a:lnSpc>
            <a:spcAft>
              <a:spcPts val="0"/>
            </a:spcAft>
          </a:pPr>
          <a:endParaRPr lang="en-US" sz="2400" dirty="0">
            <a:latin typeface="Segoe UI" panose="020B0502040204020203" pitchFamily="34" charset="0"/>
            <a:cs typeface="Segoe UI" panose="020B0502040204020203" pitchFamily="34" charset="0"/>
          </a:endParaRPr>
        </a:p>
      </dgm:t>
    </dgm:pt>
    <dgm:pt modelId="{7C7D8482-09AF-F948-9A6B-4715448063A3}" type="parTrans" cxnId="{B53F2017-CB56-D34A-952E-693D03AA45F2}">
      <dgm:prSet/>
      <dgm:spPr/>
      <dgm:t>
        <a:bodyPr/>
        <a:lstStyle/>
        <a:p>
          <a:endParaRPr lang="es-ES_tradnl"/>
        </a:p>
      </dgm:t>
    </dgm:pt>
    <dgm:pt modelId="{E885B6C4-F0E1-3442-9810-63F103240196}" type="sibTrans" cxnId="{B53F2017-CB56-D34A-952E-693D03AA45F2}">
      <dgm:prSet/>
      <dgm:spPr/>
      <dgm:t>
        <a:bodyPr/>
        <a:lstStyle/>
        <a:p>
          <a:endParaRPr lang="es-ES_tradnl"/>
        </a:p>
      </dgm:t>
    </dgm:pt>
    <dgm:pt modelId="{916CFCE1-E314-475E-9148-355CD76896DC}">
      <dgm:prSet phldrT="[Text]" custT="1"/>
      <dgm:spPr>
        <a:solidFill>
          <a:schemeClr val="bg2">
            <a:alpha val="90000"/>
          </a:schemeClr>
        </a:solidFill>
        <a:ln>
          <a:noFill/>
        </a:ln>
      </dgm:spPr>
      <dgm:t>
        <a:bodyPr/>
        <a:lstStyle/>
        <a:p>
          <a:r>
            <a:rPr lang="en-GB" sz="1600" b="0" i="0" dirty="0">
              <a:latin typeface="Segoe UI" panose="020B0502040204020203" pitchFamily="34" charset="0"/>
              <a:cs typeface="Segoe UI" panose="020B0502040204020203" pitchFamily="34" charset="0"/>
            </a:rPr>
            <a:t>Choose enhanced functionalities in the future based on your needs (basic &amp; premium)</a:t>
          </a:r>
          <a:endParaRPr lang="en-US" sz="1600" dirty="0">
            <a:latin typeface="Segoe UI" panose="020B0502040204020203" pitchFamily="34" charset="0"/>
            <a:cs typeface="Segoe UI" panose="020B0502040204020203" pitchFamily="34" charset="0"/>
          </a:endParaRPr>
        </a:p>
      </dgm:t>
    </dgm:pt>
    <dgm:pt modelId="{D6D01DCF-8110-41F9-9D63-903C31116149}" type="parTrans" cxnId="{B8653119-D0BE-4E6F-9365-0B8BA16055E5}">
      <dgm:prSet/>
      <dgm:spPr/>
      <dgm:t>
        <a:bodyPr/>
        <a:lstStyle/>
        <a:p>
          <a:endParaRPr lang="en-US"/>
        </a:p>
      </dgm:t>
    </dgm:pt>
    <dgm:pt modelId="{7D992741-3CC5-4CB9-8421-1D6C4717EDFE}" type="sibTrans" cxnId="{B8653119-D0BE-4E6F-9365-0B8BA16055E5}">
      <dgm:prSet/>
      <dgm:spPr/>
      <dgm:t>
        <a:bodyPr/>
        <a:lstStyle/>
        <a:p>
          <a:endParaRPr lang="en-US"/>
        </a:p>
      </dgm:t>
    </dgm:pt>
    <dgm:pt modelId="{9A228FB2-E3A1-814C-A690-82D724535212}" type="pres">
      <dgm:prSet presAssocID="{ACF94B81-6680-4437-9D55-B3BF311BA252}" presName="Name0" presStyleCnt="0">
        <dgm:presLayoutVars>
          <dgm:chMax val="3"/>
          <dgm:chPref val="1"/>
          <dgm:dir/>
          <dgm:animLvl val="lvl"/>
          <dgm:resizeHandles/>
        </dgm:presLayoutVars>
      </dgm:prSet>
      <dgm:spPr/>
    </dgm:pt>
    <dgm:pt modelId="{8C93E88C-1415-9D41-A51A-501AD9703D0F}" type="pres">
      <dgm:prSet presAssocID="{ACF94B81-6680-4437-9D55-B3BF311BA252}" presName="outerBox" presStyleCnt="0"/>
      <dgm:spPr/>
    </dgm:pt>
    <dgm:pt modelId="{FD8C4F03-8F75-0846-8F51-D27523085F69}" type="pres">
      <dgm:prSet presAssocID="{ACF94B81-6680-4437-9D55-B3BF311BA252}" presName="outerBoxParent" presStyleLbl="node1" presStyleIdx="0" presStyleCnt="1" custLinFactNeighborY="2778"/>
      <dgm:spPr/>
    </dgm:pt>
    <dgm:pt modelId="{29BC372B-3C34-1747-8A3C-6AAFEDC3C52D}" type="pres">
      <dgm:prSet presAssocID="{ACF94B81-6680-4437-9D55-B3BF311BA252}" presName="outerBoxChildren" presStyleCnt="0"/>
      <dgm:spPr/>
    </dgm:pt>
    <dgm:pt modelId="{17B82614-C3C6-8142-A724-BA65A250A383}" type="pres">
      <dgm:prSet presAssocID="{8003417F-292C-47A9-B74B-DC7EB6075F42}" presName="oChild" presStyleLbl="fgAcc1" presStyleIdx="0" presStyleCnt="2">
        <dgm:presLayoutVars>
          <dgm:bulletEnabled val="1"/>
        </dgm:presLayoutVars>
      </dgm:prSet>
      <dgm:spPr/>
    </dgm:pt>
    <dgm:pt modelId="{4CBDADEA-2C3C-1840-BA30-0900C535BC24}" type="pres">
      <dgm:prSet presAssocID="{7D822144-04EC-4268-B624-ACBE5A528F5D}" presName="outerSibTrans" presStyleCnt="0"/>
      <dgm:spPr/>
    </dgm:pt>
    <dgm:pt modelId="{DD0A29BD-1AC1-4C95-A343-BFF58CA6BAB1}" type="pres">
      <dgm:prSet presAssocID="{916CFCE1-E314-475E-9148-355CD76896DC}" presName="oChild" presStyleLbl="fgAcc1" presStyleIdx="1" presStyleCnt="2">
        <dgm:presLayoutVars>
          <dgm:bulletEnabled val="1"/>
        </dgm:presLayoutVars>
      </dgm:prSet>
      <dgm:spPr/>
    </dgm:pt>
  </dgm:ptLst>
  <dgm:cxnLst>
    <dgm:cxn modelId="{88A9CE16-2E5F-4447-BA84-423314A2E2AB}" type="presOf" srcId="{0D3421B3-1E11-FE43-BEF3-CE3B1FEB1C47}" destId="{FD8C4F03-8F75-0846-8F51-D27523085F69}" srcOrd="0" destOrd="0" presId="urn:microsoft.com/office/officeart/2005/8/layout/target2"/>
    <dgm:cxn modelId="{B53F2017-CB56-D34A-952E-693D03AA45F2}" srcId="{ACF94B81-6680-4437-9D55-B3BF311BA252}" destId="{0D3421B3-1E11-FE43-BEF3-CE3B1FEB1C47}" srcOrd="0" destOrd="0" parTransId="{7C7D8482-09AF-F948-9A6B-4715448063A3}" sibTransId="{E885B6C4-F0E1-3442-9810-63F103240196}"/>
    <dgm:cxn modelId="{B8653119-D0BE-4E6F-9365-0B8BA16055E5}" srcId="{0D3421B3-1E11-FE43-BEF3-CE3B1FEB1C47}" destId="{916CFCE1-E314-475E-9148-355CD76896DC}" srcOrd="1" destOrd="0" parTransId="{D6D01DCF-8110-41F9-9D63-903C31116149}" sibTransId="{7D992741-3CC5-4CB9-8421-1D6C4717EDFE}"/>
    <dgm:cxn modelId="{09FF1A8C-F5B3-41D1-A533-CF48EAF60005}" srcId="{0D3421B3-1E11-FE43-BEF3-CE3B1FEB1C47}" destId="{8003417F-292C-47A9-B74B-DC7EB6075F42}" srcOrd="0" destOrd="0" parTransId="{367DF0C1-CA7A-48D6-A86B-BFD64903F86C}" sibTransId="{7D822144-04EC-4268-B624-ACBE5A528F5D}"/>
    <dgm:cxn modelId="{7C68BBA0-91EF-624D-8B90-1F5C8AD297E4}" type="presOf" srcId="{ACF94B81-6680-4437-9D55-B3BF311BA252}" destId="{9A228FB2-E3A1-814C-A690-82D724535212}" srcOrd="0" destOrd="0" presId="urn:microsoft.com/office/officeart/2005/8/layout/target2"/>
    <dgm:cxn modelId="{8BD911CB-AC87-4CB8-869A-73BDC714DB48}" type="presOf" srcId="{916CFCE1-E314-475E-9148-355CD76896DC}" destId="{DD0A29BD-1AC1-4C95-A343-BFF58CA6BAB1}" srcOrd="0" destOrd="0" presId="urn:microsoft.com/office/officeart/2005/8/layout/target2"/>
    <dgm:cxn modelId="{48790ECF-24EE-2447-A98A-E1FEDD9445E1}" type="presOf" srcId="{8003417F-292C-47A9-B74B-DC7EB6075F42}" destId="{17B82614-C3C6-8142-A724-BA65A250A383}" srcOrd="0" destOrd="0" presId="urn:microsoft.com/office/officeart/2005/8/layout/target2"/>
    <dgm:cxn modelId="{F04EA30F-29AD-9346-8206-6E0BCEC4BACC}" type="presParOf" srcId="{9A228FB2-E3A1-814C-A690-82D724535212}" destId="{8C93E88C-1415-9D41-A51A-501AD9703D0F}" srcOrd="0" destOrd="0" presId="urn:microsoft.com/office/officeart/2005/8/layout/target2"/>
    <dgm:cxn modelId="{473A3795-FBAC-694A-9D3B-CC89D805234C}" type="presParOf" srcId="{8C93E88C-1415-9D41-A51A-501AD9703D0F}" destId="{FD8C4F03-8F75-0846-8F51-D27523085F69}" srcOrd="0" destOrd="0" presId="urn:microsoft.com/office/officeart/2005/8/layout/target2"/>
    <dgm:cxn modelId="{6F5C319C-1CE4-5546-AF4F-F3F1B9774562}" type="presParOf" srcId="{8C93E88C-1415-9D41-A51A-501AD9703D0F}" destId="{29BC372B-3C34-1747-8A3C-6AAFEDC3C52D}" srcOrd="1" destOrd="0" presId="urn:microsoft.com/office/officeart/2005/8/layout/target2"/>
    <dgm:cxn modelId="{4B145EF4-8FBB-0249-B724-348CA0D16434}" type="presParOf" srcId="{29BC372B-3C34-1747-8A3C-6AAFEDC3C52D}" destId="{17B82614-C3C6-8142-A724-BA65A250A383}" srcOrd="0" destOrd="0" presId="urn:microsoft.com/office/officeart/2005/8/layout/target2"/>
    <dgm:cxn modelId="{EAFE625B-1012-704A-9402-6DA2EAC4B5B2}" type="presParOf" srcId="{29BC372B-3C34-1747-8A3C-6AAFEDC3C52D}" destId="{4CBDADEA-2C3C-1840-BA30-0900C535BC24}" srcOrd="1" destOrd="0" presId="urn:microsoft.com/office/officeart/2005/8/layout/target2"/>
    <dgm:cxn modelId="{2714A344-E8D6-4792-AD18-016EEA97558A}" type="presParOf" srcId="{29BC372B-3C34-1747-8A3C-6AAFEDC3C52D}" destId="{DD0A29BD-1AC1-4C95-A343-BFF58CA6BAB1}" srcOrd="2"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CF94B81-6680-4437-9D55-B3BF311BA252}" type="doc">
      <dgm:prSet loTypeId="urn:microsoft.com/office/officeart/2005/8/layout/target2" loCatId="" qsTypeId="urn:microsoft.com/office/officeart/2005/8/quickstyle/simple1" qsCatId="simple" csTypeId="urn:microsoft.com/office/officeart/2005/8/colors/accent1_1" csCatId="accent1" phldr="1"/>
      <dgm:spPr/>
    </dgm:pt>
    <dgm:pt modelId="{8003417F-292C-47A9-B74B-DC7EB6075F42}">
      <dgm:prSet phldrT="[Text]" custT="1"/>
      <dgm:spPr>
        <a:solidFill>
          <a:schemeClr val="bg2">
            <a:alpha val="90000"/>
          </a:schemeClr>
        </a:solidFill>
        <a:ln>
          <a:noFill/>
        </a:ln>
      </dgm:spPr>
      <dgm:t>
        <a:bodyPr/>
        <a:lstStyle/>
        <a:p>
          <a:r>
            <a:rPr lang="en-GB" sz="1600" dirty="0">
              <a:latin typeface="Segoe UI" panose="020B0502040204020203" pitchFamily="34" charset="0"/>
              <a:cs typeface="Segoe UI" panose="020B0502040204020203" pitchFamily="34" charset="0"/>
            </a:rPr>
            <a:t>Publically available free tool </a:t>
          </a:r>
          <a:r>
            <a:rPr lang="de-DE" sz="1600" b="1" dirty="0">
              <a:latin typeface="Segoe UI" panose="020B0502040204020203" pitchFamily="34" charset="0"/>
              <a:cs typeface="Segoe UI" panose="020B0502040204020203" pitchFamily="34" charset="0"/>
            </a:rPr>
            <a:t>open-source code​</a:t>
          </a:r>
          <a:endParaRPr lang="en-US" sz="1600" dirty="0">
            <a:latin typeface="Segoe UI" panose="020B0502040204020203" pitchFamily="34" charset="0"/>
            <a:cs typeface="Segoe UI" panose="020B0502040204020203" pitchFamily="34" charset="0"/>
          </a:endParaRPr>
        </a:p>
      </dgm:t>
    </dgm:pt>
    <dgm:pt modelId="{367DF0C1-CA7A-48D6-A86B-BFD64903F86C}" type="parTrans" cxnId="{09FF1A8C-F5B3-41D1-A533-CF48EAF60005}">
      <dgm:prSet/>
      <dgm:spPr/>
      <dgm:t>
        <a:bodyPr/>
        <a:lstStyle/>
        <a:p>
          <a:endParaRPr lang="en-US"/>
        </a:p>
      </dgm:t>
    </dgm:pt>
    <dgm:pt modelId="{7D822144-04EC-4268-B624-ACBE5A528F5D}" type="sibTrans" cxnId="{09FF1A8C-F5B3-41D1-A533-CF48EAF60005}">
      <dgm:prSet/>
      <dgm:spPr/>
      <dgm:t>
        <a:bodyPr/>
        <a:lstStyle/>
        <a:p>
          <a:endParaRPr lang="en-US"/>
        </a:p>
      </dgm:t>
    </dgm:pt>
    <dgm:pt modelId="{5A08BF81-189F-41CD-AF42-78F8D3274D15}">
      <dgm:prSet phldrT="[Text]" custT="1"/>
      <dgm:spPr>
        <a:solidFill>
          <a:schemeClr val="bg2">
            <a:alpha val="90000"/>
          </a:schemeClr>
        </a:solidFill>
        <a:ln>
          <a:noFill/>
        </a:ln>
      </dgm:spPr>
      <dgm:t>
        <a:bodyPr/>
        <a:lstStyle/>
        <a:p>
          <a:r>
            <a:rPr lang="en-US" sz="1600" dirty="0">
              <a:latin typeface="Segoe UI" panose="020B0502040204020203" pitchFamily="34" charset="0"/>
              <a:cs typeface="Segoe UI" panose="020B0502040204020203" pitchFamily="34" charset="0"/>
            </a:rPr>
            <a:t>Free Training materials </a:t>
          </a:r>
        </a:p>
      </dgm:t>
    </dgm:pt>
    <dgm:pt modelId="{CE900606-41B2-481A-BFE0-F2A2D66AA211}" type="parTrans" cxnId="{E0B1BE6C-453F-47DD-B2CB-0B8DA0B741D1}">
      <dgm:prSet/>
      <dgm:spPr/>
      <dgm:t>
        <a:bodyPr/>
        <a:lstStyle/>
        <a:p>
          <a:endParaRPr lang="en-US"/>
        </a:p>
      </dgm:t>
    </dgm:pt>
    <dgm:pt modelId="{74690DBE-961C-4550-885B-E26FED00BF5A}" type="sibTrans" cxnId="{E0B1BE6C-453F-47DD-B2CB-0B8DA0B741D1}">
      <dgm:prSet/>
      <dgm:spPr/>
      <dgm:t>
        <a:bodyPr/>
        <a:lstStyle/>
        <a:p>
          <a:endParaRPr lang="en-US"/>
        </a:p>
      </dgm:t>
    </dgm:pt>
    <dgm:pt modelId="{DDBD69A2-4BBA-41DE-909B-0DD695697AD3}">
      <dgm:prSet phldrT="[Text]" custT="1"/>
      <dgm:spPr>
        <a:solidFill>
          <a:schemeClr val="bg2">
            <a:alpha val="90000"/>
          </a:schemeClr>
        </a:solidFill>
        <a:ln>
          <a:noFill/>
        </a:ln>
      </dgm:spPr>
      <dgm:t>
        <a:bodyPr/>
        <a:lstStyle/>
        <a:p>
          <a:r>
            <a:rPr lang="en-US" sz="1600" dirty="0">
              <a:latin typeface="Segoe UI" panose="020B0502040204020203" pitchFamily="34" charset="0"/>
              <a:ea typeface="Segoe UI" panose="020B0502040204020203" pitchFamily="34" charset="0"/>
              <a:cs typeface="Segoe UI" panose="020B0502040204020203" pitchFamily="34" charset="0"/>
            </a:rPr>
            <a:t>Publically funded free functionalities available on the web-based platform</a:t>
          </a:r>
          <a:endParaRPr lang="en-US" sz="1600" dirty="0">
            <a:latin typeface="Segoe UI" panose="020B0502040204020203" pitchFamily="34" charset="0"/>
            <a:cs typeface="Segoe UI" panose="020B0502040204020203" pitchFamily="34" charset="0"/>
          </a:endParaRPr>
        </a:p>
      </dgm:t>
    </dgm:pt>
    <dgm:pt modelId="{8CE152A0-6008-4D18-AEFA-47349BCDCB76}" type="parTrans" cxnId="{90952341-30B8-41E9-8A04-07A1B2D8E57F}">
      <dgm:prSet/>
      <dgm:spPr/>
      <dgm:t>
        <a:bodyPr/>
        <a:lstStyle/>
        <a:p>
          <a:endParaRPr lang="en-US"/>
        </a:p>
      </dgm:t>
    </dgm:pt>
    <dgm:pt modelId="{7F48C080-8F43-4A9A-B2DC-8D14FC09ECDC}" type="sibTrans" cxnId="{90952341-30B8-41E9-8A04-07A1B2D8E57F}">
      <dgm:prSet/>
      <dgm:spPr/>
      <dgm:t>
        <a:bodyPr/>
        <a:lstStyle/>
        <a:p>
          <a:endParaRPr lang="en-US"/>
        </a:p>
      </dgm:t>
    </dgm:pt>
    <dgm:pt modelId="{0D3421B3-1E11-FE43-BEF3-CE3B1FEB1C47}">
      <dgm:prSet phldrT="[Text]" custT="1"/>
      <dgm:spPr>
        <a:ln>
          <a:noFill/>
        </a:ln>
      </dgm:spPr>
      <dgm:t>
        <a:bodyPr/>
        <a:lstStyle/>
        <a:p>
          <a:pPr algn="ctr">
            <a:lnSpc>
              <a:spcPct val="100000"/>
            </a:lnSpc>
            <a:spcAft>
              <a:spcPts val="0"/>
            </a:spcAft>
          </a:pPr>
          <a:endParaRPr lang="en-US" sz="2000" dirty="0">
            <a:latin typeface="Segoe UI" panose="020B0502040204020203" pitchFamily="34" charset="0"/>
            <a:cs typeface="Segoe UI" panose="020B0502040204020203" pitchFamily="34" charset="0"/>
          </a:endParaRPr>
        </a:p>
      </dgm:t>
    </dgm:pt>
    <dgm:pt modelId="{7C7D8482-09AF-F948-9A6B-4715448063A3}" type="parTrans" cxnId="{B53F2017-CB56-D34A-952E-693D03AA45F2}">
      <dgm:prSet/>
      <dgm:spPr/>
      <dgm:t>
        <a:bodyPr/>
        <a:lstStyle/>
        <a:p>
          <a:endParaRPr lang="es-ES_tradnl"/>
        </a:p>
      </dgm:t>
    </dgm:pt>
    <dgm:pt modelId="{E885B6C4-F0E1-3442-9810-63F103240196}" type="sibTrans" cxnId="{B53F2017-CB56-D34A-952E-693D03AA45F2}">
      <dgm:prSet/>
      <dgm:spPr/>
      <dgm:t>
        <a:bodyPr/>
        <a:lstStyle/>
        <a:p>
          <a:endParaRPr lang="es-ES_tradnl"/>
        </a:p>
      </dgm:t>
    </dgm:pt>
    <dgm:pt modelId="{9A228FB2-E3A1-814C-A690-82D724535212}" type="pres">
      <dgm:prSet presAssocID="{ACF94B81-6680-4437-9D55-B3BF311BA252}" presName="Name0" presStyleCnt="0">
        <dgm:presLayoutVars>
          <dgm:chMax val="3"/>
          <dgm:chPref val="1"/>
          <dgm:dir/>
          <dgm:animLvl val="lvl"/>
          <dgm:resizeHandles/>
        </dgm:presLayoutVars>
      </dgm:prSet>
      <dgm:spPr/>
    </dgm:pt>
    <dgm:pt modelId="{8C93E88C-1415-9D41-A51A-501AD9703D0F}" type="pres">
      <dgm:prSet presAssocID="{ACF94B81-6680-4437-9D55-B3BF311BA252}" presName="outerBox" presStyleCnt="0"/>
      <dgm:spPr/>
    </dgm:pt>
    <dgm:pt modelId="{FD8C4F03-8F75-0846-8F51-D27523085F69}" type="pres">
      <dgm:prSet presAssocID="{ACF94B81-6680-4437-9D55-B3BF311BA252}" presName="outerBoxParent" presStyleLbl="node1" presStyleIdx="0" presStyleCnt="1" custLinFactNeighborY="2470"/>
      <dgm:spPr/>
    </dgm:pt>
    <dgm:pt modelId="{29BC372B-3C34-1747-8A3C-6AAFEDC3C52D}" type="pres">
      <dgm:prSet presAssocID="{ACF94B81-6680-4437-9D55-B3BF311BA252}" presName="outerBoxChildren" presStyleCnt="0"/>
      <dgm:spPr/>
    </dgm:pt>
    <dgm:pt modelId="{17B82614-C3C6-8142-A724-BA65A250A383}" type="pres">
      <dgm:prSet presAssocID="{8003417F-292C-47A9-B74B-DC7EB6075F42}" presName="oChild" presStyleLbl="fgAcc1" presStyleIdx="0" presStyleCnt="3">
        <dgm:presLayoutVars>
          <dgm:bulletEnabled val="1"/>
        </dgm:presLayoutVars>
      </dgm:prSet>
      <dgm:spPr/>
    </dgm:pt>
    <dgm:pt modelId="{4CBDADEA-2C3C-1840-BA30-0900C535BC24}" type="pres">
      <dgm:prSet presAssocID="{7D822144-04EC-4268-B624-ACBE5A528F5D}" presName="outerSibTrans" presStyleCnt="0"/>
      <dgm:spPr/>
    </dgm:pt>
    <dgm:pt modelId="{B3D31B4F-9A66-2E46-A150-0F8A1A7828E0}" type="pres">
      <dgm:prSet presAssocID="{5A08BF81-189F-41CD-AF42-78F8D3274D15}" presName="oChild" presStyleLbl="fgAcc1" presStyleIdx="1" presStyleCnt="3">
        <dgm:presLayoutVars>
          <dgm:bulletEnabled val="1"/>
        </dgm:presLayoutVars>
      </dgm:prSet>
      <dgm:spPr/>
    </dgm:pt>
    <dgm:pt modelId="{B2A97A8A-5018-414E-8710-6834D179B57A}" type="pres">
      <dgm:prSet presAssocID="{74690DBE-961C-4550-885B-E26FED00BF5A}" presName="outerSibTrans" presStyleCnt="0"/>
      <dgm:spPr/>
    </dgm:pt>
    <dgm:pt modelId="{B7BB89B1-E69D-214E-B6CE-2DDB4DD7C4AB}" type="pres">
      <dgm:prSet presAssocID="{DDBD69A2-4BBA-41DE-909B-0DD695697AD3}" presName="oChild" presStyleLbl="fgAcc1" presStyleIdx="2" presStyleCnt="3">
        <dgm:presLayoutVars>
          <dgm:bulletEnabled val="1"/>
        </dgm:presLayoutVars>
      </dgm:prSet>
      <dgm:spPr/>
    </dgm:pt>
  </dgm:ptLst>
  <dgm:cxnLst>
    <dgm:cxn modelId="{88A9CE16-2E5F-4447-BA84-423314A2E2AB}" type="presOf" srcId="{0D3421B3-1E11-FE43-BEF3-CE3B1FEB1C47}" destId="{FD8C4F03-8F75-0846-8F51-D27523085F69}" srcOrd="0" destOrd="0" presId="urn:microsoft.com/office/officeart/2005/8/layout/target2"/>
    <dgm:cxn modelId="{B53F2017-CB56-D34A-952E-693D03AA45F2}" srcId="{ACF94B81-6680-4437-9D55-B3BF311BA252}" destId="{0D3421B3-1E11-FE43-BEF3-CE3B1FEB1C47}" srcOrd="0" destOrd="0" parTransId="{7C7D8482-09AF-F948-9A6B-4715448063A3}" sibTransId="{E885B6C4-F0E1-3442-9810-63F103240196}"/>
    <dgm:cxn modelId="{AC57883B-BF0B-B94B-93E6-B01338C3F5E3}" type="presOf" srcId="{DDBD69A2-4BBA-41DE-909B-0DD695697AD3}" destId="{B7BB89B1-E69D-214E-B6CE-2DDB4DD7C4AB}" srcOrd="0" destOrd="0" presId="urn:microsoft.com/office/officeart/2005/8/layout/target2"/>
    <dgm:cxn modelId="{90952341-30B8-41E9-8A04-07A1B2D8E57F}" srcId="{0D3421B3-1E11-FE43-BEF3-CE3B1FEB1C47}" destId="{DDBD69A2-4BBA-41DE-909B-0DD695697AD3}" srcOrd="2" destOrd="0" parTransId="{8CE152A0-6008-4D18-AEFA-47349BCDCB76}" sibTransId="{7F48C080-8F43-4A9A-B2DC-8D14FC09ECDC}"/>
    <dgm:cxn modelId="{E0B1BE6C-453F-47DD-B2CB-0B8DA0B741D1}" srcId="{0D3421B3-1E11-FE43-BEF3-CE3B1FEB1C47}" destId="{5A08BF81-189F-41CD-AF42-78F8D3274D15}" srcOrd="1" destOrd="0" parTransId="{CE900606-41B2-481A-BFE0-F2A2D66AA211}" sibTransId="{74690DBE-961C-4550-885B-E26FED00BF5A}"/>
    <dgm:cxn modelId="{09FF1A8C-F5B3-41D1-A533-CF48EAF60005}" srcId="{0D3421B3-1E11-FE43-BEF3-CE3B1FEB1C47}" destId="{8003417F-292C-47A9-B74B-DC7EB6075F42}" srcOrd="0" destOrd="0" parTransId="{367DF0C1-CA7A-48D6-A86B-BFD64903F86C}" sibTransId="{7D822144-04EC-4268-B624-ACBE5A528F5D}"/>
    <dgm:cxn modelId="{7C68BBA0-91EF-624D-8B90-1F5C8AD297E4}" type="presOf" srcId="{ACF94B81-6680-4437-9D55-B3BF311BA252}" destId="{9A228FB2-E3A1-814C-A690-82D724535212}" srcOrd="0" destOrd="0" presId="urn:microsoft.com/office/officeart/2005/8/layout/target2"/>
    <dgm:cxn modelId="{48790ECF-24EE-2447-A98A-E1FEDD9445E1}" type="presOf" srcId="{8003417F-292C-47A9-B74B-DC7EB6075F42}" destId="{17B82614-C3C6-8142-A724-BA65A250A383}" srcOrd="0" destOrd="0" presId="urn:microsoft.com/office/officeart/2005/8/layout/target2"/>
    <dgm:cxn modelId="{004C5BFB-D699-DA43-B412-962089CF96D6}" type="presOf" srcId="{5A08BF81-189F-41CD-AF42-78F8D3274D15}" destId="{B3D31B4F-9A66-2E46-A150-0F8A1A7828E0}" srcOrd="0" destOrd="0" presId="urn:microsoft.com/office/officeart/2005/8/layout/target2"/>
    <dgm:cxn modelId="{F04EA30F-29AD-9346-8206-6E0BCEC4BACC}" type="presParOf" srcId="{9A228FB2-E3A1-814C-A690-82D724535212}" destId="{8C93E88C-1415-9D41-A51A-501AD9703D0F}" srcOrd="0" destOrd="0" presId="urn:microsoft.com/office/officeart/2005/8/layout/target2"/>
    <dgm:cxn modelId="{473A3795-FBAC-694A-9D3B-CC89D805234C}" type="presParOf" srcId="{8C93E88C-1415-9D41-A51A-501AD9703D0F}" destId="{FD8C4F03-8F75-0846-8F51-D27523085F69}" srcOrd="0" destOrd="0" presId="urn:microsoft.com/office/officeart/2005/8/layout/target2"/>
    <dgm:cxn modelId="{6F5C319C-1CE4-5546-AF4F-F3F1B9774562}" type="presParOf" srcId="{8C93E88C-1415-9D41-A51A-501AD9703D0F}" destId="{29BC372B-3C34-1747-8A3C-6AAFEDC3C52D}" srcOrd="1" destOrd="0" presId="urn:microsoft.com/office/officeart/2005/8/layout/target2"/>
    <dgm:cxn modelId="{4B145EF4-8FBB-0249-B724-348CA0D16434}" type="presParOf" srcId="{29BC372B-3C34-1747-8A3C-6AAFEDC3C52D}" destId="{17B82614-C3C6-8142-A724-BA65A250A383}" srcOrd="0" destOrd="0" presId="urn:microsoft.com/office/officeart/2005/8/layout/target2"/>
    <dgm:cxn modelId="{EAFE625B-1012-704A-9402-6DA2EAC4B5B2}" type="presParOf" srcId="{29BC372B-3C34-1747-8A3C-6AAFEDC3C52D}" destId="{4CBDADEA-2C3C-1840-BA30-0900C535BC24}" srcOrd="1" destOrd="0" presId="urn:microsoft.com/office/officeart/2005/8/layout/target2"/>
    <dgm:cxn modelId="{88431326-6585-0D4B-BB76-E92ADA150317}" type="presParOf" srcId="{29BC372B-3C34-1747-8A3C-6AAFEDC3C52D}" destId="{B3D31B4F-9A66-2E46-A150-0F8A1A7828E0}" srcOrd="2" destOrd="0" presId="urn:microsoft.com/office/officeart/2005/8/layout/target2"/>
    <dgm:cxn modelId="{E4A0259E-F57F-E040-94CE-EA5AA000DA25}" type="presParOf" srcId="{29BC372B-3C34-1747-8A3C-6AAFEDC3C52D}" destId="{B2A97A8A-5018-414E-8710-6834D179B57A}" srcOrd="3" destOrd="0" presId="urn:microsoft.com/office/officeart/2005/8/layout/target2"/>
    <dgm:cxn modelId="{FC669DBC-9240-9349-AF82-DE099737E1E2}" type="presParOf" srcId="{29BC372B-3C34-1747-8A3C-6AAFEDC3C52D}" destId="{B7BB89B1-E69D-214E-B6CE-2DDB4DD7C4AB}" srcOrd="4" destOrd="0" presId="urn:microsoft.com/office/officeart/2005/8/layout/targe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A281AC-8C39-4F2B-943C-9048EC6ACEDB}" type="doc">
      <dgm:prSet loTypeId="urn:microsoft.com/office/officeart/2008/layout/BubblePictureList" loCatId="" qsTypeId="urn:microsoft.com/office/officeart/2005/8/quickstyle/simple1" qsCatId="simple" csTypeId="urn:microsoft.com/office/officeart/2005/8/colors/accent1_1" csCatId="accent1" phldr="1"/>
      <dgm:spPr/>
      <dgm:t>
        <a:bodyPr/>
        <a:lstStyle/>
        <a:p>
          <a:endParaRPr lang="x-none"/>
        </a:p>
      </dgm:t>
    </dgm:pt>
    <dgm:pt modelId="{915005A9-E869-4723-9B67-385E1B7CAA6D}">
      <dgm:prSet phldrT="[Text]" custT="1"/>
      <dgm:spPr/>
      <dgm:t>
        <a:bodyPr/>
        <a:lstStyle/>
        <a:p>
          <a:r>
            <a:rPr lang="de-DE" sz="1600" dirty="0">
              <a:latin typeface="Segoe UI" panose="020B0502040204020203" pitchFamily="34" charset="0"/>
              <a:ea typeface="Segoe UI" panose="020B0502040204020203" pitchFamily="34" charset="0"/>
              <a:cs typeface="Segoe UI" panose="020B0502040204020203" pitchFamily="34" charset="0"/>
            </a:rPr>
            <a:t>District heating has the potential to </a:t>
          </a:r>
          <a:r>
            <a:rPr lang="en-US" sz="1600" dirty="0">
              <a:latin typeface="Segoe UI" panose="020B0502040204020203" pitchFamily="34" charset="0"/>
              <a:ea typeface="Segoe UI" panose="020B0502040204020203" pitchFamily="34" charset="0"/>
              <a:cs typeface="Segoe UI" panose="020B0502040204020203" pitchFamily="34" charset="0"/>
            </a:rPr>
            <a:t>cost-effectively provide for at least half of the heating demand by 2050; </a:t>
          </a:r>
          <a:endParaRPr lang="x-none" sz="1600" b="1" dirty="0">
            <a:latin typeface="Segoe UI" panose="020B0502040204020203" pitchFamily="34" charset="0"/>
            <a:cs typeface="Segoe UI" panose="020B0502040204020203" pitchFamily="34" charset="0"/>
          </a:endParaRPr>
        </a:p>
      </dgm:t>
    </dgm:pt>
    <dgm:pt modelId="{27A664EA-757A-4CBB-B564-7710611ADAD5}" type="parTrans" cxnId="{76566D3D-501F-4C52-8711-6157B7091972}">
      <dgm:prSet/>
      <dgm:spPr/>
      <dgm:t>
        <a:bodyPr/>
        <a:lstStyle/>
        <a:p>
          <a:endParaRPr lang="x-none" sz="1200"/>
        </a:p>
      </dgm:t>
    </dgm:pt>
    <dgm:pt modelId="{A0D32BEB-C2FD-4656-B870-68163EBEBFD8}" type="sibTrans" cxnId="{76566D3D-501F-4C52-8711-6157B7091972}">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x-none" sz="1200"/>
        </a:p>
      </dgm:t>
    </dgm:pt>
    <dgm:pt modelId="{4C7FB074-A619-4CB0-9077-A6D4D8C3C617}">
      <dgm:prSet phldrT="[Text]" custT="1"/>
      <dgm:spPr/>
      <dgm:t>
        <a:bodyPr/>
        <a:lstStyle/>
        <a:p>
          <a:r>
            <a:rPr lang="en-US" sz="1600" dirty="0">
              <a:latin typeface="Segoe UI" panose="020B0502040204020203" pitchFamily="34" charset="0"/>
              <a:ea typeface="Segoe UI" panose="020B0502040204020203" pitchFamily="34" charset="0"/>
              <a:cs typeface="Segoe UI" panose="020B0502040204020203" pitchFamily="34" charset="0"/>
            </a:rPr>
            <a:t>District heating is the most economic and technically viable solution for the majority of urban areas; </a:t>
          </a:r>
        </a:p>
      </dgm:t>
    </dgm:pt>
    <dgm:pt modelId="{DE0BEB29-5397-4A41-933C-680E9D72A66C}" type="parTrans" cxnId="{32096326-F44F-41B6-BE68-FFD4A8C2F353}">
      <dgm:prSet/>
      <dgm:spPr/>
      <dgm:t>
        <a:bodyPr/>
        <a:lstStyle/>
        <a:p>
          <a:endParaRPr lang="x-none" sz="1200"/>
        </a:p>
      </dgm:t>
    </dgm:pt>
    <dgm:pt modelId="{054EEB6E-4C6E-4DC9-9341-BCD12D7F4C3D}" type="sibTrans" cxnId="{32096326-F44F-41B6-BE68-FFD4A8C2F353}">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x-none" sz="1200"/>
        </a:p>
      </dgm:t>
    </dgm:pt>
    <dgm:pt modelId="{2F67AD1F-BD6D-4BE2-85E9-5A17BFFE7900}">
      <dgm:prSet phldrT="[Text]" custT="1"/>
      <dgm:spPr/>
      <dgm:t>
        <a:bodyPr/>
        <a:lstStyle/>
        <a:p>
          <a:r>
            <a:rPr lang="en-US" sz="1600" dirty="0">
              <a:latin typeface="Segoe UI" panose="020B0502040204020203" pitchFamily="34" charset="0"/>
              <a:ea typeface="Segoe UI" panose="020B0502040204020203" pitchFamily="34" charset="0"/>
              <a:cs typeface="Segoe UI" panose="020B0502040204020203" pitchFamily="34" charset="0"/>
            </a:rPr>
            <a:t>Expansion of thermal grids is crucial to enhance grid flexibility &amp; integrate increasing shares of Renewable energy systems (RES)</a:t>
          </a:r>
        </a:p>
      </dgm:t>
    </dgm:pt>
    <dgm:pt modelId="{82E6ECF6-9F7C-4988-85D1-B30D5955D740}" type="parTrans" cxnId="{D48FDE66-6ED1-45C9-903C-BE2AFCA3DD15}">
      <dgm:prSet/>
      <dgm:spPr/>
      <dgm:t>
        <a:bodyPr/>
        <a:lstStyle/>
        <a:p>
          <a:endParaRPr lang="en-US" sz="1400"/>
        </a:p>
      </dgm:t>
    </dgm:pt>
    <dgm:pt modelId="{C8985BC5-9ED7-40E1-AF47-530CA2CBB3B3}" type="sibTrans" cxnId="{D48FDE66-6ED1-45C9-903C-BE2AFCA3DD15}">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en-US" sz="1400"/>
        </a:p>
      </dgm:t>
    </dgm:pt>
    <dgm:pt modelId="{B6B62637-1B96-3143-B9B3-D997D273BB2C}" type="pres">
      <dgm:prSet presAssocID="{6FA281AC-8C39-4F2B-943C-9048EC6ACEDB}" presName="Name0" presStyleCnt="0">
        <dgm:presLayoutVars>
          <dgm:chMax val="8"/>
          <dgm:chPref val="8"/>
          <dgm:dir/>
        </dgm:presLayoutVars>
      </dgm:prSet>
      <dgm:spPr/>
    </dgm:pt>
    <dgm:pt modelId="{8495E8DC-8DC7-7040-903B-D31129AF38BD}" type="pres">
      <dgm:prSet presAssocID="{915005A9-E869-4723-9B67-385E1B7CAA6D}" presName="parent_text_1" presStyleLbl="revTx" presStyleIdx="0" presStyleCnt="3">
        <dgm:presLayoutVars>
          <dgm:chMax val="0"/>
          <dgm:chPref val="0"/>
          <dgm:bulletEnabled val="1"/>
        </dgm:presLayoutVars>
      </dgm:prSet>
      <dgm:spPr/>
    </dgm:pt>
    <dgm:pt modelId="{6ABD767A-2632-FC46-B856-B377AEFC0A5A}" type="pres">
      <dgm:prSet presAssocID="{915005A9-E869-4723-9B67-385E1B7CAA6D}" presName="image_accent_1" presStyleCnt="0"/>
      <dgm:spPr/>
    </dgm:pt>
    <dgm:pt modelId="{D9D713B9-85C8-0346-9F8C-1A2E6DBAAF9B}" type="pres">
      <dgm:prSet presAssocID="{915005A9-E869-4723-9B67-385E1B7CAA6D}" presName="imageAccentRepeatNode" presStyleLbl="alignNode1" presStyleIdx="0" presStyleCnt="6"/>
      <dgm:spPr/>
    </dgm:pt>
    <dgm:pt modelId="{E520FEAD-B143-3744-98C3-4586771AC6DC}" type="pres">
      <dgm:prSet presAssocID="{915005A9-E869-4723-9B67-385E1B7CAA6D}" presName="accent_1" presStyleLbl="alignNode1" presStyleIdx="1" presStyleCnt="6"/>
      <dgm:spPr/>
    </dgm:pt>
    <dgm:pt modelId="{3DF9494B-2E07-A140-AD3E-27D4B69E382D}" type="pres">
      <dgm:prSet presAssocID="{A0D32BEB-C2FD-4656-B870-68163EBEBFD8}" presName="image_1" presStyleCnt="0"/>
      <dgm:spPr/>
    </dgm:pt>
    <dgm:pt modelId="{3941FDD0-0601-1248-A7B8-9E973396B853}" type="pres">
      <dgm:prSet presAssocID="{A0D32BEB-C2FD-4656-B870-68163EBEBFD8}" presName="imageRepeatNode" presStyleLbl="fgImgPlace1" presStyleIdx="0" presStyleCnt="3"/>
      <dgm:spPr/>
    </dgm:pt>
    <dgm:pt modelId="{595B8B6B-405C-CC4B-BE37-D1B93D2A4BBF}" type="pres">
      <dgm:prSet presAssocID="{4C7FB074-A619-4CB0-9077-A6D4D8C3C617}" presName="parent_text_2" presStyleLbl="revTx" presStyleIdx="1" presStyleCnt="3">
        <dgm:presLayoutVars>
          <dgm:chMax val="0"/>
          <dgm:chPref val="0"/>
          <dgm:bulletEnabled val="1"/>
        </dgm:presLayoutVars>
      </dgm:prSet>
      <dgm:spPr/>
    </dgm:pt>
    <dgm:pt modelId="{C2F353F9-6E2C-7144-BDD3-7C0ACF9D4362}" type="pres">
      <dgm:prSet presAssocID="{4C7FB074-A619-4CB0-9077-A6D4D8C3C617}" presName="image_accent_2" presStyleCnt="0"/>
      <dgm:spPr/>
    </dgm:pt>
    <dgm:pt modelId="{92AD0B18-FF71-704F-BF8A-476458687FA0}" type="pres">
      <dgm:prSet presAssocID="{4C7FB074-A619-4CB0-9077-A6D4D8C3C617}" presName="imageAccentRepeatNode" presStyleLbl="alignNode1" presStyleIdx="2" presStyleCnt="6"/>
      <dgm:spPr/>
    </dgm:pt>
    <dgm:pt modelId="{CE2CBB97-166B-C247-A6DD-DC661AAF3840}" type="pres">
      <dgm:prSet presAssocID="{054EEB6E-4C6E-4DC9-9341-BCD12D7F4C3D}" presName="image_2" presStyleCnt="0"/>
      <dgm:spPr/>
    </dgm:pt>
    <dgm:pt modelId="{B53FA628-035C-1545-BE5A-71E46F525847}" type="pres">
      <dgm:prSet presAssocID="{054EEB6E-4C6E-4DC9-9341-BCD12D7F4C3D}" presName="imageRepeatNode" presStyleLbl="fgImgPlace1" presStyleIdx="1" presStyleCnt="3"/>
      <dgm:spPr/>
    </dgm:pt>
    <dgm:pt modelId="{985BEA52-B97E-F542-8B10-3751AD4E01E8}" type="pres">
      <dgm:prSet presAssocID="{2F67AD1F-BD6D-4BE2-85E9-5A17BFFE7900}" presName="image_accent_3" presStyleCnt="0"/>
      <dgm:spPr/>
    </dgm:pt>
    <dgm:pt modelId="{22493F42-7B59-554B-B5EB-BEBFB93DC763}" type="pres">
      <dgm:prSet presAssocID="{2F67AD1F-BD6D-4BE2-85E9-5A17BFFE7900}" presName="imageAccentRepeatNode" presStyleLbl="alignNode1" presStyleIdx="3" presStyleCnt="6"/>
      <dgm:spPr/>
    </dgm:pt>
    <dgm:pt modelId="{F3CD2091-4873-3449-BB56-AF4408DFD417}" type="pres">
      <dgm:prSet presAssocID="{2F67AD1F-BD6D-4BE2-85E9-5A17BFFE7900}" presName="parent_text_3" presStyleLbl="revTx" presStyleIdx="2" presStyleCnt="3">
        <dgm:presLayoutVars>
          <dgm:chMax val="0"/>
          <dgm:chPref val="0"/>
          <dgm:bulletEnabled val="1"/>
        </dgm:presLayoutVars>
      </dgm:prSet>
      <dgm:spPr/>
    </dgm:pt>
    <dgm:pt modelId="{95F7EA63-A0F0-594B-A499-9A873F71B446}" type="pres">
      <dgm:prSet presAssocID="{2F67AD1F-BD6D-4BE2-85E9-5A17BFFE7900}" presName="accent_2" presStyleLbl="alignNode1" presStyleIdx="4" presStyleCnt="6"/>
      <dgm:spPr/>
    </dgm:pt>
    <dgm:pt modelId="{6842845D-4BE4-4944-9A6E-D7706C3DA1C8}" type="pres">
      <dgm:prSet presAssocID="{2F67AD1F-BD6D-4BE2-85E9-5A17BFFE7900}" presName="accent_3" presStyleLbl="alignNode1" presStyleIdx="5" presStyleCnt="6"/>
      <dgm:spPr/>
    </dgm:pt>
    <dgm:pt modelId="{20FD3639-3A68-7041-8D13-385DF99EBEDC}" type="pres">
      <dgm:prSet presAssocID="{C8985BC5-9ED7-40E1-AF47-530CA2CBB3B3}" presName="image_3" presStyleCnt="0"/>
      <dgm:spPr/>
    </dgm:pt>
    <dgm:pt modelId="{4F2469E2-5612-1441-84B8-094AA519873B}" type="pres">
      <dgm:prSet presAssocID="{C8985BC5-9ED7-40E1-AF47-530CA2CBB3B3}" presName="imageRepeatNode" presStyleLbl="fgImgPlace1" presStyleIdx="2" presStyleCnt="3"/>
      <dgm:spPr/>
    </dgm:pt>
  </dgm:ptLst>
  <dgm:cxnLst>
    <dgm:cxn modelId="{32096326-F44F-41B6-BE68-FFD4A8C2F353}" srcId="{6FA281AC-8C39-4F2B-943C-9048EC6ACEDB}" destId="{4C7FB074-A619-4CB0-9077-A6D4D8C3C617}" srcOrd="1" destOrd="0" parTransId="{DE0BEB29-5397-4A41-933C-680E9D72A66C}" sibTransId="{054EEB6E-4C6E-4DC9-9341-BCD12D7F4C3D}"/>
    <dgm:cxn modelId="{0C647533-9F98-B74A-9F70-C13D256B56AB}" type="presOf" srcId="{054EEB6E-4C6E-4DC9-9341-BCD12D7F4C3D}" destId="{B53FA628-035C-1545-BE5A-71E46F525847}" srcOrd="0" destOrd="0" presId="urn:microsoft.com/office/officeart/2008/layout/BubblePictureList"/>
    <dgm:cxn modelId="{76566D3D-501F-4C52-8711-6157B7091972}" srcId="{6FA281AC-8C39-4F2B-943C-9048EC6ACEDB}" destId="{915005A9-E869-4723-9B67-385E1B7CAA6D}" srcOrd="0" destOrd="0" parTransId="{27A664EA-757A-4CBB-B564-7710611ADAD5}" sibTransId="{A0D32BEB-C2FD-4656-B870-68163EBEBFD8}"/>
    <dgm:cxn modelId="{D48FDE66-6ED1-45C9-903C-BE2AFCA3DD15}" srcId="{6FA281AC-8C39-4F2B-943C-9048EC6ACEDB}" destId="{2F67AD1F-BD6D-4BE2-85E9-5A17BFFE7900}" srcOrd="2" destOrd="0" parTransId="{82E6ECF6-9F7C-4988-85D1-B30D5955D740}" sibTransId="{C8985BC5-9ED7-40E1-AF47-530CA2CBB3B3}"/>
    <dgm:cxn modelId="{CFF64049-709C-AC4E-A109-49E032706961}" type="presOf" srcId="{6FA281AC-8C39-4F2B-943C-9048EC6ACEDB}" destId="{B6B62637-1B96-3143-B9B3-D997D273BB2C}" srcOrd="0" destOrd="0" presId="urn:microsoft.com/office/officeart/2008/layout/BubblePictureList"/>
    <dgm:cxn modelId="{BA348869-9CA2-7941-A8C8-94D2D09F38C7}" type="presOf" srcId="{A0D32BEB-C2FD-4656-B870-68163EBEBFD8}" destId="{3941FDD0-0601-1248-A7B8-9E973396B853}" srcOrd="0" destOrd="0" presId="urn:microsoft.com/office/officeart/2008/layout/BubblePictureList"/>
    <dgm:cxn modelId="{9F9E4853-5F8C-E248-B49E-3C693F25DB34}" type="presOf" srcId="{C8985BC5-9ED7-40E1-AF47-530CA2CBB3B3}" destId="{4F2469E2-5612-1441-84B8-094AA519873B}" srcOrd="0" destOrd="0" presId="urn:microsoft.com/office/officeart/2008/layout/BubblePictureList"/>
    <dgm:cxn modelId="{B0026A87-3397-C14E-BFC3-C7F9EE27D96E}" type="presOf" srcId="{2F67AD1F-BD6D-4BE2-85E9-5A17BFFE7900}" destId="{F3CD2091-4873-3449-BB56-AF4408DFD417}" srcOrd="0" destOrd="0" presId="urn:microsoft.com/office/officeart/2008/layout/BubblePictureList"/>
    <dgm:cxn modelId="{062EB99C-793C-E646-818C-B58403BA7C16}" type="presOf" srcId="{915005A9-E869-4723-9B67-385E1B7CAA6D}" destId="{8495E8DC-8DC7-7040-903B-D31129AF38BD}" srcOrd="0" destOrd="0" presId="urn:microsoft.com/office/officeart/2008/layout/BubblePictureList"/>
    <dgm:cxn modelId="{C737E1E0-93B7-524A-8F0E-8EA3A4565B55}" type="presOf" srcId="{4C7FB074-A619-4CB0-9077-A6D4D8C3C617}" destId="{595B8B6B-405C-CC4B-BE37-D1B93D2A4BBF}" srcOrd="0" destOrd="0" presId="urn:microsoft.com/office/officeart/2008/layout/BubblePictureList"/>
    <dgm:cxn modelId="{58D37D4C-14EE-724A-9206-FCE37AC2681B}" type="presParOf" srcId="{B6B62637-1B96-3143-B9B3-D997D273BB2C}" destId="{8495E8DC-8DC7-7040-903B-D31129AF38BD}" srcOrd="0" destOrd="0" presId="urn:microsoft.com/office/officeart/2008/layout/BubblePictureList"/>
    <dgm:cxn modelId="{E6474CA0-21B8-0742-96B7-5F4EEB103D80}" type="presParOf" srcId="{B6B62637-1B96-3143-B9B3-D997D273BB2C}" destId="{6ABD767A-2632-FC46-B856-B377AEFC0A5A}" srcOrd="1" destOrd="0" presId="urn:microsoft.com/office/officeart/2008/layout/BubblePictureList"/>
    <dgm:cxn modelId="{78D76F3D-4085-554D-9358-32FFE7027D9A}" type="presParOf" srcId="{6ABD767A-2632-FC46-B856-B377AEFC0A5A}" destId="{D9D713B9-85C8-0346-9F8C-1A2E6DBAAF9B}" srcOrd="0" destOrd="0" presId="urn:microsoft.com/office/officeart/2008/layout/BubblePictureList"/>
    <dgm:cxn modelId="{4FBB22F8-37F1-2245-909E-58489B8C8901}" type="presParOf" srcId="{B6B62637-1B96-3143-B9B3-D997D273BB2C}" destId="{E520FEAD-B143-3744-98C3-4586771AC6DC}" srcOrd="2" destOrd="0" presId="urn:microsoft.com/office/officeart/2008/layout/BubblePictureList"/>
    <dgm:cxn modelId="{974DAC69-4814-2448-BAD8-0937B673DF69}" type="presParOf" srcId="{B6B62637-1B96-3143-B9B3-D997D273BB2C}" destId="{3DF9494B-2E07-A140-AD3E-27D4B69E382D}" srcOrd="3" destOrd="0" presId="urn:microsoft.com/office/officeart/2008/layout/BubblePictureList"/>
    <dgm:cxn modelId="{690C1BCE-B594-3F4C-AAC9-99C008055B2D}" type="presParOf" srcId="{3DF9494B-2E07-A140-AD3E-27D4B69E382D}" destId="{3941FDD0-0601-1248-A7B8-9E973396B853}" srcOrd="0" destOrd="0" presId="urn:microsoft.com/office/officeart/2008/layout/BubblePictureList"/>
    <dgm:cxn modelId="{1137A129-F585-3946-B3C7-5BB34817BEF9}" type="presParOf" srcId="{B6B62637-1B96-3143-B9B3-D997D273BB2C}" destId="{595B8B6B-405C-CC4B-BE37-D1B93D2A4BBF}" srcOrd="4" destOrd="0" presId="urn:microsoft.com/office/officeart/2008/layout/BubblePictureList"/>
    <dgm:cxn modelId="{1BB61E83-F3D1-FC4E-ABE2-C0EF7B35421C}" type="presParOf" srcId="{B6B62637-1B96-3143-B9B3-D997D273BB2C}" destId="{C2F353F9-6E2C-7144-BDD3-7C0ACF9D4362}" srcOrd="5" destOrd="0" presId="urn:microsoft.com/office/officeart/2008/layout/BubblePictureList"/>
    <dgm:cxn modelId="{783FD0F6-A8B9-5343-83F0-B1E222351081}" type="presParOf" srcId="{C2F353F9-6E2C-7144-BDD3-7C0ACF9D4362}" destId="{92AD0B18-FF71-704F-BF8A-476458687FA0}" srcOrd="0" destOrd="0" presId="urn:microsoft.com/office/officeart/2008/layout/BubblePictureList"/>
    <dgm:cxn modelId="{88F39EA6-CB87-2543-B013-98BD4AE1FA78}" type="presParOf" srcId="{B6B62637-1B96-3143-B9B3-D997D273BB2C}" destId="{CE2CBB97-166B-C247-A6DD-DC661AAF3840}" srcOrd="6" destOrd="0" presId="urn:microsoft.com/office/officeart/2008/layout/BubblePictureList"/>
    <dgm:cxn modelId="{EFEE72AB-3C92-9540-B882-EF173DD88B86}" type="presParOf" srcId="{CE2CBB97-166B-C247-A6DD-DC661AAF3840}" destId="{B53FA628-035C-1545-BE5A-71E46F525847}" srcOrd="0" destOrd="0" presId="urn:microsoft.com/office/officeart/2008/layout/BubblePictureList"/>
    <dgm:cxn modelId="{1A8727FD-57E3-8F4F-BAEB-E999237F7FB7}" type="presParOf" srcId="{B6B62637-1B96-3143-B9B3-D997D273BB2C}" destId="{985BEA52-B97E-F542-8B10-3751AD4E01E8}" srcOrd="7" destOrd="0" presId="urn:microsoft.com/office/officeart/2008/layout/BubblePictureList"/>
    <dgm:cxn modelId="{413A1A3B-8696-6948-8057-5E4FB7A94520}" type="presParOf" srcId="{985BEA52-B97E-F542-8B10-3751AD4E01E8}" destId="{22493F42-7B59-554B-B5EB-BEBFB93DC763}" srcOrd="0" destOrd="0" presId="urn:microsoft.com/office/officeart/2008/layout/BubblePictureList"/>
    <dgm:cxn modelId="{0F6FC9A1-A3FB-6848-A543-3148DF334C4E}" type="presParOf" srcId="{B6B62637-1B96-3143-B9B3-D997D273BB2C}" destId="{F3CD2091-4873-3449-BB56-AF4408DFD417}" srcOrd="8" destOrd="0" presId="urn:microsoft.com/office/officeart/2008/layout/BubblePictureList"/>
    <dgm:cxn modelId="{6103877B-B425-D447-9A79-4CFD2A197650}" type="presParOf" srcId="{B6B62637-1B96-3143-B9B3-D997D273BB2C}" destId="{95F7EA63-A0F0-594B-A499-9A873F71B446}" srcOrd="9" destOrd="0" presId="urn:microsoft.com/office/officeart/2008/layout/BubblePictureList"/>
    <dgm:cxn modelId="{67D7B0E8-6481-6C46-9DBA-9199EB6CE1DB}" type="presParOf" srcId="{B6B62637-1B96-3143-B9B3-D997D273BB2C}" destId="{6842845D-4BE4-4944-9A6E-D7706C3DA1C8}" srcOrd="10" destOrd="0" presId="urn:microsoft.com/office/officeart/2008/layout/BubblePictureList"/>
    <dgm:cxn modelId="{8E99A797-5390-BA4F-8118-BFDD8B23CE82}" type="presParOf" srcId="{B6B62637-1B96-3143-B9B3-D997D273BB2C}" destId="{20FD3639-3A68-7041-8D13-385DF99EBEDC}" srcOrd="11" destOrd="0" presId="urn:microsoft.com/office/officeart/2008/layout/BubblePictureList"/>
    <dgm:cxn modelId="{62C639E8-B19F-0F43-9AB6-57F2D6F2C9C4}" type="presParOf" srcId="{20FD3639-3A68-7041-8D13-385DF99EBEDC}" destId="{4F2469E2-5612-1441-84B8-094AA519873B}" srcOrd="0" destOrd="0" presId="urn:microsoft.com/office/officeart/2008/layout/Bubble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A281AC-8C39-4F2B-943C-9048EC6ACEDB}" type="doc">
      <dgm:prSet loTypeId="urn:microsoft.com/office/officeart/2005/8/layout/vList4" loCatId="list" qsTypeId="urn:microsoft.com/office/officeart/2005/8/quickstyle/simple1" qsCatId="simple" csTypeId="urn:microsoft.com/office/officeart/2005/8/colors/accent1_1" csCatId="accent1" phldr="1"/>
      <dgm:spPr/>
      <dgm:t>
        <a:bodyPr/>
        <a:lstStyle/>
        <a:p>
          <a:endParaRPr lang="x-none"/>
        </a:p>
      </dgm:t>
    </dgm:pt>
    <dgm:pt modelId="{915005A9-E869-4723-9B67-385E1B7CAA6D}">
      <dgm:prSet phldrT="[Text]" custT="1"/>
      <dgm:spPr/>
      <dgm:t>
        <a:bodyPr/>
        <a:lstStyle/>
        <a:p>
          <a:r>
            <a:rPr lang="en-US" sz="2000" dirty="0">
              <a:latin typeface="Segoe UI" panose="020B0502040204020203" pitchFamily="34" charset="0"/>
              <a:cs typeface="Segoe UI" panose="020B0502040204020203" pitchFamily="34" charset="0"/>
            </a:rPr>
            <a:t>The use of energy for space cooling is growing faster than any other end use in buildings, </a:t>
          </a:r>
          <a:r>
            <a:rPr lang="en-US" sz="2000" b="1" dirty="0">
              <a:latin typeface="Segoe UI" panose="020B0502040204020203" pitchFamily="34" charset="0"/>
              <a:cs typeface="Segoe UI" panose="020B0502040204020203" pitchFamily="34" charset="0"/>
            </a:rPr>
            <a:t>more than tripling between 1990 and 2016.</a:t>
          </a:r>
          <a:endParaRPr lang="x-none" sz="2000" b="1" dirty="0">
            <a:latin typeface="Segoe UI" panose="020B0502040204020203" pitchFamily="34" charset="0"/>
            <a:cs typeface="Segoe UI" panose="020B0502040204020203" pitchFamily="34" charset="0"/>
          </a:endParaRPr>
        </a:p>
      </dgm:t>
    </dgm:pt>
    <dgm:pt modelId="{27A664EA-757A-4CBB-B564-7710611ADAD5}" type="parTrans" cxnId="{76566D3D-501F-4C52-8711-6157B7091972}">
      <dgm:prSet/>
      <dgm:spPr/>
      <dgm:t>
        <a:bodyPr/>
        <a:lstStyle/>
        <a:p>
          <a:endParaRPr lang="x-none" sz="1600"/>
        </a:p>
      </dgm:t>
    </dgm:pt>
    <dgm:pt modelId="{A0D32BEB-C2FD-4656-B870-68163EBEBFD8}" type="sibTrans" cxnId="{76566D3D-501F-4C52-8711-6157B7091972}">
      <dgm:prSet/>
      <dgm:spPr/>
      <dgm:t>
        <a:bodyPr/>
        <a:lstStyle/>
        <a:p>
          <a:endParaRPr lang="x-none" sz="1600"/>
        </a:p>
      </dgm:t>
    </dgm:pt>
    <dgm:pt modelId="{4C7FB074-A619-4CB0-9077-A6D4D8C3C617}">
      <dgm:prSet phldrT="[Text]" custT="1"/>
      <dgm:spPr/>
      <dgm:t>
        <a:bodyPr/>
        <a:lstStyle/>
        <a:p>
          <a:r>
            <a:rPr lang="en-US" sz="2000" dirty="0">
              <a:latin typeface="Segoe UI" panose="020B0502040204020203" pitchFamily="34" charset="0"/>
              <a:cs typeface="Segoe UI" panose="020B0502040204020203" pitchFamily="34" charset="0"/>
            </a:rPr>
            <a:t>Rising demand for space cooling is already </a:t>
          </a:r>
          <a:r>
            <a:rPr lang="en-US" sz="2000" b="1" dirty="0">
              <a:latin typeface="Segoe UI" panose="020B0502040204020203" pitchFamily="34" charset="0"/>
              <a:cs typeface="Segoe UI" panose="020B0502040204020203" pitchFamily="34" charset="0"/>
            </a:rPr>
            <a:t>impacting electricity systems </a:t>
          </a:r>
          <a:r>
            <a:rPr lang="en-US" sz="2000" dirty="0">
              <a:latin typeface="Segoe UI" panose="020B0502040204020203" pitchFamily="34" charset="0"/>
              <a:cs typeface="Segoe UI" panose="020B0502040204020203" pitchFamily="34" charset="0"/>
            </a:rPr>
            <a:t>in many countries, as well as </a:t>
          </a:r>
          <a:r>
            <a:rPr lang="en-US" sz="2000" b="1" dirty="0">
              <a:latin typeface="Segoe UI" panose="020B0502040204020203" pitchFamily="34" charset="0"/>
              <a:cs typeface="Segoe UI" panose="020B0502040204020203" pitchFamily="34" charset="0"/>
            </a:rPr>
            <a:t>driving up emissions. </a:t>
          </a:r>
          <a:endParaRPr lang="x-none" sz="2000" b="1" dirty="0">
            <a:latin typeface="Segoe UI" panose="020B0502040204020203" pitchFamily="34" charset="0"/>
            <a:cs typeface="Segoe UI" panose="020B0502040204020203" pitchFamily="34" charset="0"/>
          </a:endParaRPr>
        </a:p>
      </dgm:t>
    </dgm:pt>
    <dgm:pt modelId="{DE0BEB29-5397-4A41-933C-680E9D72A66C}" type="parTrans" cxnId="{32096326-F44F-41B6-BE68-FFD4A8C2F353}">
      <dgm:prSet/>
      <dgm:spPr/>
      <dgm:t>
        <a:bodyPr/>
        <a:lstStyle/>
        <a:p>
          <a:endParaRPr lang="x-none" sz="1600"/>
        </a:p>
      </dgm:t>
    </dgm:pt>
    <dgm:pt modelId="{054EEB6E-4C6E-4DC9-9341-BCD12D7F4C3D}" type="sibTrans" cxnId="{32096326-F44F-41B6-BE68-FFD4A8C2F353}">
      <dgm:prSet/>
      <dgm:spPr/>
      <dgm:t>
        <a:bodyPr/>
        <a:lstStyle/>
        <a:p>
          <a:endParaRPr lang="x-none" sz="1600"/>
        </a:p>
      </dgm:t>
    </dgm:pt>
    <dgm:pt modelId="{5FC12DC6-4625-486F-854F-E5434956C7AE}" type="pres">
      <dgm:prSet presAssocID="{6FA281AC-8C39-4F2B-943C-9048EC6ACEDB}" presName="linear" presStyleCnt="0">
        <dgm:presLayoutVars>
          <dgm:dir/>
          <dgm:resizeHandles val="exact"/>
        </dgm:presLayoutVars>
      </dgm:prSet>
      <dgm:spPr/>
    </dgm:pt>
    <dgm:pt modelId="{9FB6F4C0-3B7D-49D4-B43A-EC47D0CEE1A1}" type="pres">
      <dgm:prSet presAssocID="{915005A9-E869-4723-9B67-385E1B7CAA6D}" presName="comp" presStyleCnt="0"/>
      <dgm:spPr/>
    </dgm:pt>
    <dgm:pt modelId="{2B854BDE-CBC4-4285-A976-8208BEABAD5C}" type="pres">
      <dgm:prSet presAssocID="{915005A9-E869-4723-9B67-385E1B7CAA6D}" presName="box" presStyleLbl="node1" presStyleIdx="0" presStyleCnt="2"/>
      <dgm:spPr/>
    </dgm:pt>
    <dgm:pt modelId="{D88031BD-9267-44D9-96F7-27A2C31CE30C}" type="pres">
      <dgm:prSet presAssocID="{915005A9-E869-4723-9B67-385E1B7CAA6D}" presName="img" presStyleLbl="fgImgPlac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 b="-1000"/>
          </a:stretch>
        </a:blipFill>
      </dgm:spPr>
    </dgm:pt>
    <dgm:pt modelId="{C3B0EF19-561D-4F37-867C-F25EA937C94C}" type="pres">
      <dgm:prSet presAssocID="{915005A9-E869-4723-9B67-385E1B7CAA6D}" presName="text" presStyleLbl="node1" presStyleIdx="0" presStyleCnt="2">
        <dgm:presLayoutVars>
          <dgm:bulletEnabled val="1"/>
        </dgm:presLayoutVars>
      </dgm:prSet>
      <dgm:spPr/>
    </dgm:pt>
    <dgm:pt modelId="{A1CF9703-9D8B-4DC0-BD74-8FD5C4A2612B}" type="pres">
      <dgm:prSet presAssocID="{A0D32BEB-C2FD-4656-B870-68163EBEBFD8}" presName="spacer" presStyleCnt="0"/>
      <dgm:spPr/>
    </dgm:pt>
    <dgm:pt modelId="{19BB9600-F479-47C7-9DD4-8A9C63E7DD35}" type="pres">
      <dgm:prSet presAssocID="{4C7FB074-A619-4CB0-9077-A6D4D8C3C617}" presName="comp" presStyleCnt="0"/>
      <dgm:spPr/>
    </dgm:pt>
    <dgm:pt modelId="{24F35A24-9614-4D0C-8ACC-379819278235}" type="pres">
      <dgm:prSet presAssocID="{4C7FB074-A619-4CB0-9077-A6D4D8C3C617}" presName="box" presStyleLbl="node1" presStyleIdx="1" presStyleCnt="2"/>
      <dgm:spPr/>
    </dgm:pt>
    <dgm:pt modelId="{602A89DE-E90D-4963-A6FA-DF167F3E3262}" type="pres">
      <dgm:prSet presAssocID="{4C7FB074-A619-4CB0-9077-A6D4D8C3C617}" presName="img"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dgm:spPr>
    </dgm:pt>
    <dgm:pt modelId="{6D1B9BEE-2314-4624-B375-2BAF5F509A19}" type="pres">
      <dgm:prSet presAssocID="{4C7FB074-A619-4CB0-9077-A6D4D8C3C617}" presName="text" presStyleLbl="node1" presStyleIdx="1" presStyleCnt="2">
        <dgm:presLayoutVars>
          <dgm:bulletEnabled val="1"/>
        </dgm:presLayoutVars>
      </dgm:prSet>
      <dgm:spPr/>
    </dgm:pt>
  </dgm:ptLst>
  <dgm:cxnLst>
    <dgm:cxn modelId="{85469004-DD66-45F3-AA36-980DC8BCFF5A}" type="presOf" srcId="{915005A9-E869-4723-9B67-385E1B7CAA6D}" destId="{2B854BDE-CBC4-4285-A976-8208BEABAD5C}" srcOrd="0" destOrd="0" presId="urn:microsoft.com/office/officeart/2005/8/layout/vList4"/>
    <dgm:cxn modelId="{32096326-F44F-41B6-BE68-FFD4A8C2F353}" srcId="{6FA281AC-8C39-4F2B-943C-9048EC6ACEDB}" destId="{4C7FB074-A619-4CB0-9077-A6D4D8C3C617}" srcOrd="1" destOrd="0" parTransId="{DE0BEB29-5397-4A41-933C-680E9D72A66C}" sibTransId="{054EEB6E-4C6E-4DC9-9341-BCD12D7F4C3D}"/>
    <dgm:cxn modelId="{76566D3D-501F-4C52-8711-6157B7091972}" srcId="{6FA281AC-8C39-4F2B-943C-9048EC6ACEDB}" destId="{915005A9-E869-4723-9B67-385E1B7CAA6D}" srcOrd="0" destOrd="0" parTransId="{27A664EA-757A-4CBB-B564-7710611ADAD5}" sibTransId="{A0D32BEB-C2FD-4656-B870-68163EBEBFD8}"/>
    <dgm:cxn modelId="{A2013896-EF7D-47FB-964D-A7C966C23678}" type="presOf" srcId="{4C7FB074-A619-4CB0-9077-A6D4D8C3C617}" destId="{6D1B9BEE-2314-4624-B375-2BAF5F509A19}" srcOrd="1" destOrd="0" presId="urn:microsoft.com/office/officeart/2005/8/layout/vList4"/>
    <dgm:cxn modelId="{22EA1BCD-520C-48F0-9FCA-0E7F72F5AED0}" type="presOf" srcId="{4C7FB074-A619-4CB0-9077-A6D4D8C3C617}" destId="{24F35A24-9614-4D0C-8ACC-379819278235}" srcOrd="0" destOrd="0" presId="urn:microsoft.com/office/officeart/2005/8/layout/vList4"/>
    <dgm:cxn modelId="{07FC7CDF-582B-4F9C-97CC-E90E832A719E}" type="presOf" srcId="{6FA281AC-8C39-4F2B-943C-9048EC6ACEDB}" destId="{5FC12DC6-4625-486F-854F-E5434956C7AE}" srcOrd="0" destOrd="0" presId="urn:microsoft.com/office/officeart/2005/8/layout/vList4"/>
    <dgm:cxn modelId="{647827E5-075F-47BF-9C69-9C8D19B1A6AA}" type="presOf" srcId="{915005A9-E869-4723-9B67-385E1B7CAA6D}" destId="{C3B0EF19-561D-4F37-867C-F25EA937C94C}" srcOrd="1" destOrd="0" presId="urn:microsoft.com/office/officeart/2005/8/layout/vList4"/>
    <dgm:cxn modelId="{F90111F0-8FD6-4707-B849-AB0183C93E87}" type="presParOf" srcId="{5FC12DC6-4625-486F-854F-E5434956C7AE}" destId="{9FB6F4C0-3B7D-49D4-B43A-EC47D0CEE1A1}" srcOrd="0" destOrd="0" presId="urn:microsoft.com/office/officeart/2005/8/layout/vList4"/>
    <dgm:cxn modelId="{52C7761B-3CC8-49EC-9646-BCE2007E13AB}" type="presParOf" srcId="{9FB6F4C0-3B7D-49D4-B43A-EC47D0CEE1A1}" destId="{2B854BDE-CBC4-4285-A976-8208BEABAD5C}" srcOrd="0" destOrd="0" presId="urn:microsoft.com/office/officeart/2005/8/layout/vList4"/>
    <dgm:cxn modelId="{B1F7368F-BB4B-420A-A3CE-FAA622AEBA4F}" type="presParOf" srcId="{9FB6F4C0-3B7D-49D4-B43A-EC47D0CEE1A1}" destId="{D88031BD-9267-44D9-96F7-27A2C31CE30C}" srcOrd="1" destOrd="0" presId="urn:microsoft.com/office/officeart/2005/8/layout/vList4"/>
    <dgm:cxn modelId="{C7F69C12-587E-4155-9300-036C6A2D1386}" type="presParOf" srcId="{9FB6F4C0-3B7D-49D4-B43A-EC47D0CEE1A1}" destId="{C3B0EF19-561D-4F37-867C-F25EA937C94C}" srcOrd="2" destOrd="0" presId="urn:microsoft.com/office/officeart/2005/8/layout/vList4"/>
    <dgm:cxn modelId="{24A86120-2298-475C-A84F-424924B1727D}" type="presParOf" srcId="{5FC12DC6-4625-486F-854F-E5434956C7AE}" destId="{A1CF9703-9D8B-4DC0-BD74-8FD5C4A2612B}" srcOrd="1" destOrd="0" presId="urn:microsoft.com/office/officeart/2005/8/layout/vList4"/>
    <dgm:cxn modelId="{A3A5DBDA-1CA7-4C9A-B48A-34899397AE3E}" type="presParOf" srcId="{5FC12DC6-4625-486F-854F-E5434956C7AE}" destId="{19BB9600-F479-47C7-9DD4-8A9C63E7DD35}" srcOrd="2" destOrd="0" presId="urn:microsoft.com/office/officeart/2005/8/layout/vList4"/>
    <dgm:cxn modelId="{EDCEAD74-524F-42FE-8A92-7964F93790B3}" type="presParOf" srcId="{19BB9600-F479-47C7-9DD4-8A9C63E7DD35}" destId="{24F35A24-9614-4D0C-8ACC-379819278235}" srcOrd="0" destOrd="0" presId="urn:microsoft.com/office/officeart/2005/8/layout/vList4"/>
    <dgm:cxn modelId="{47CA2125-E7B9-442E-908F-98AB0A363967}" type="presParOf" srcId="{19BB9600-F479-47C7-9DD4-8A9C63E7DD35}" destId="{602A89DE-E90D-4963-A6FA-DF167F3E3262}" srcOrd="1" destOrd="0" presId="urn:microsoft.com/office/officeart/2005/8/layout/vList4"/>
    <dgm:cxn modelId="{D2C21646-C8D0-4842-ADCA-18E03ACDD965}" type="presParOf" srcId="{19BB9600-F479-47C7-9DD4-8A9C63E7DD35}" destId="{6D1B9BEE-2314-4624-B375-2BAF5F509A19}"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A281AC-8C39-4F2B-943C-9048EC6ACEDB}"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x-none"/>
        </a:p>
      </dgm:t>
    </dgm:pt>
    <dgm:pt modelId="{915005A9-E869-4723-9B67-385E1B7CAA6D}">
      <dgm:prSet phldrT="[Text]" custT="1"/>
      <dgm:spPr>
        <a:ln>
          <a:noFill/>
        </a:ln>
      </dgm:spPr>
      <dgm:t>
        <a:bodyPr/>
        <a:lstStyle/>
        <a:p>
          <a:r>
            <a:rPr lang="en-CA" sz="2000" dirty="0">
              <a:latin typeface="Segoe UI" panose="020B0502040204020203" pitchFamily="34" charset="0"/>
              <a:ea typeface="Segoe UI" panose="020B0502040204020203" pitchFamily="34" charset="0"/>
              <a:cs typeface="Segoe UI" panose="020B0502040204020203" pitchFamily="34" charset="0"/>
            </a:rPr>
            <a:t>Greenhouse Gas (GHG) Emission Reductions</a:t>
          </a:r>
          <a:endParaRPr lang="x-none" sz="2000" b="1" dirty="0"/>
        </a:p>
      </dgm:t>
    </dgm:pt>
    <dgm:pt modelId="{27A664EA-757A-4CBB-B564-7710611ADAD5}" type="parTrans" cxnId="{76566D3D-501F-4C52-8711-6157B7091972}">
      <dgm:prSet/>
      <dgm:spPr/>
      <dgm:t>
        <a:bodyPr/>
        <a:lstStyle/>
        <a:p>
          <a:endParaRPr lang="x-none" sz="1400"/>
        </a:p>
      </dgm:t>
    </dgm:pt>
    <dgm:pt modelId="{A0D32BEB-C2FD-4656-B870-68163EBEBFD8}" type="sibTrans" cxnId="{76566D3D-501F-4C52-8711-6157B7091972}">
      <dgm:prSet/>
      <dgm:spPr/>
      <dgm:t>
        <a:bodyPr/>
        <a:lstStyle/>
        <a:p>
          <a:endParaRPr lang="x-none" sz="1400"/>
        </a:p>
      </dgm:t>
    </dgm:pt>
    <dgm:pt modelId="{4C7FB074-A619-4CB0-9077-A6D4D8C3C617}">
      <dgm:prSet phldrT="[Text]" custT="1"/>
      <dgm:spPr>
        <a:ln>
          <a:noFill/>
        </a:ln>
      </dgm:spPr>
      <dgm:t>
        <a:bodyPr/>
        <a:lstStyle/>
        <a:p>
          <a:r>
            <a:rPr lang="en-US" sz="2000" b="0" i="0" u="none" strike="noStrike" baseline="0" dirty="0">
              <a:solidFill>
                <a:schemeClr val="tx1"/>
              </a:solidFill>
              <a:latin typeface="Segoe UI" panose="020B0502040204020203" pitchFamily="34" charset="0"/>
              <a:ea typeface="+mn-ea"/>
              <a:cs typeface="Segoe UI" panose="020B0502040204020203" pitchFamily="34" charset="0"/>
            </a:rPr>
            <a:t>Air Quality Improvements</a:t>
          </a:r>
          <a:endParaRPr lang="en-US" sz="2000" dirty="0">
            <a:latin typeface="Segoe UI" panose="020B0502040204020203" pitchFamily="34" charset="0"/>
            <a:ea typeface="Segoe UI" panose="020B0502040204020203" pitchFamily="34" charset="0"/>
            <a:cs typeface="Segoe UI" panose="020B0502040204020203" pitchFamily="34" charset="0"/>
          </a:endParaRPr>
        </a:p>
      </dgm:t>
    </dgm:pt>
    <dgm:pt modelId="{DE0BEB29-5397-4A41-933C-680E9D72A66C}" type="parTrans" cxnId="{32096326-F44F-41B6-BE68-FFD4A8C2F353}">
      <dgm:prSet/>
      <dgm:spPr/>
      <dgm:t>
        <a:bodyPr/>
        <a:lstStyle/>
        <a:p>
          <a:endParaRPr lang="x-none" sz="1400"/>
        </a:p>
      </dgm:t>
    </dgm:pt>
    <dgm:pt modelId="{054EEB6E-4C6E-4DC9-9341-BCD12D7F4C3D}" type="sibTrans" cxnId="{32096326-F44F-41B6-BE68-FFD4A8C2F353}">
      <dgm:prSet/>
      <dgm:spPr/>
      <dgm:t>
        <a:bodyPr/>
        <a:lstStyle/>
        <a:p>
          <a:endParaRPr lang="x-none" sz="1400"/>
        </a:p>
      </dgm:t>
    </dgm:pt>
    <dgm:pt modelId="{2F67AD1F-BD6D-4BE2-85E9-5A17BFFE7900}">
      <dgm:prSet phldrT="[Text]" custT="1"/>
      <dgm:spPr>
        <a:ln>
          <a:noFill/>
        </a:ln>
      </dgm:spPr>
      <dgm:t>
        <a:bodyPr/>
        <a:lstStyle/>
        <a:p>
          <a:r>
            <a:rPr lang="en-US" sz="2000" dirty="0">
              <a:latin typeface="Segoe UI" panose="020B0502040204020203" pitchFamily="34" charset="0"/>
              <a:ea typeface="Segoe UI" panose="020B0502040204020203" pitchFamily="34" charset="0"/>
              <a:cs typeface="Segoe UI" panose="020B0502040204020203" pitchFamily="34" charset="0"/>
            </a:rPr>
            <a:t>Energy Efficiency Improvements</a:t>
          </a:r>
        </a:p>
      </dgm:t>
    </dgm:pt>
    <dgm:pt modelId="{82E6ECF6-9F7C-4988-85D1-B30D5955D740}" type="parTrans" cxnId="{D48FDE66-6ED1-45C9-903C-BE2AFCA3DD15}">
      <dgm:prSet/>
      <dgm:spPr/>
      <dgm:t>
        <a:bodyPr/>
        <a:lstStyle/>
        <a:p>
          <a:endParaRPr lang="en-US" sz="1600"/>
        </a:p>
      </dgm:t>
    </dgm:pt>
    <dgm:pt modelId="{C8985BC5-9ED7-40E1-AF47-530CA2CBB3B3}" type="sibTrans" cxnId="{D48FDE66-6ED1-45C9-903C-BE2AFCA3DD15}">
      <dgm:prSet/>
      <dgm:spPr/>
      <dgm:t>
        <a:bodyPr/>
        <a:lstStyle/>
        <a:p>
          <a:endParaRPr lang="en-US" sz="1600"/>
        </a:p>
      </dgm:t>
    </dgm:pt>
    <dgm:pt modelId="{63A39390-D599-47D2-89D4-CB81B270D7E2}">
      <dgm:prSet phldrT="[Text]" custT="1"/>
      <dgm:spPr>
        <a:ln>
          <a:noFill/>
        </a:ln>
      </dgm:spPr>
      <dgm:t>
        <a:bodyPr/>
        <a:lstStyle/>
        <a:p>
          <a:r>
            <a:rPr lang="en-US" sz="2000" dirty="0">
              <a:latin typeface="Segoe UI" panose="020B0502040204020203" pitchFamily="34" charset="0"/>
              <a:ea typeface="Segoe UI" panose="020B0502040204020203" pitchFamily="34" charset="0"/>
              <a:cs typeface="Segoe UI" panose="020B0502040204020203" pitchFamily="34" charset="0"/>
            </a:rPr>
            <a:t>Use of Local and Renewable Sources</a:t>
          </a:r>
        </a:p>
      </dgm:t>
    </dgm:pt>
    <dgm:pt modelId="{2A496708-2882-4BDB-A959-B170F2121468}" type="parTrans" cxnId="{CEDBBDC0-3112-4FCC-A84B-965D4628B00A}">
      <dgm:prSet/>
      <dgm:spPr/>
      <dgm:t>
        <a:bodyPr/>
        <a:lstStyle/>
        <a:p>
          <a:endParaRPr lang="en-US"/>
        </a:p>
      </dgm:t>
    </dgm:pt>
    <dgm:pt modelId="{8A3726FE-C61B-49CF-A428-A10F3DCA31BA}" type="sibTrans" cxnId="{CEDBBDC0-3112-4FCC-A84B-965D4628B00A}">
      <dgm:prSet/>
      <dgm:spPr/>
      <dgm:t>
        <a:bodyPr/>
        <a:lstStyle/>
        <a:p>
          <a:endParaRPr lang="en-US"/>
        </a:p>
      </dgm:t>
    </dgm:pt>
    <dgm:pt modelId="{E3224C85-6BB7-4549-B444-F8DD804CD8C6}">
      <dgm:prSet phldrT="[Text]" custT="1"/>
      <dgm:spPr>
        <a:ln>
          <a:noFill/>
        </a:ln>
      </dgm:spPr>
      <dgm:t>
        <a:bodyPr/>
        <a:lstStyle/>
        <a:p>
          <a:r>
            <a:rPr lang="en-US" sz="2000" dirty="0">
              <a:latin typeface="Segoe UI" panose="020B0502040204020203" pitchFamily="34" charset="0"/>
              <a:ea typeface="Segoe UI" panose="020B0502040204020203" pitchFamily="34" charset="0"/>
              <a:cs typeface="Segoe UI" panose="020B0502040204020203" pitchFamily="34" charset="0"/>
            </a:rPr>
            <a:t>Resiliency and Energy Access</a:t>
          </a:r>
        </a:p>
      </dgm:t>
    </dgm:pt>
    <dgm:pt modelId="{37CD9F6F-7AF9-4AF0-98FF-2D559B7C39AB}" type="parTrans" cxnId="{9FD8B72D-7C51-40D0-9307-3883DF8D370B}">
      <dgm:prSet/>
      <dgm:spPr/>
      <dgm:t>
        <a:bodyPr/>
        <a:lstStyle/>
        <a:p>
          <a:endParaRPr lang="en-US"/>
        </a:p>
      </dgm:t>
    </dgm:pt>
    <dgm:pt modelId="{1E4541FF-6ADE-4221-B1B0-0B6A3FD211BE}" type="sibTrans" cxnId="{9FD8B72D-7C51-40D0-9307-3883DF8D370B}">
      <dgm:prSet/>
      <dgm:spPr/>
      <dgm:t>
        <a:bodyPr/>
        <a:lstStyle/>
        <a:p>
          <a:endParaRPr lang="en-US"/>
        </a:p>
      </dgm:t>
    </dgm:pt>
    <dgm:pt modelId="{6142274E-7E77-4E1F-BCC9-C4D51B704B5A}">
      <dgm:prSet phldrT="[Text]" custT="1"/>
      <dgm:spPr>
        <a:ln>
          <a:noFill/>
        </a:ln>
      </dgm:spPr>
      <dgm:t>
        <a:bodyPr/>
        <a:lstStyle/>
        <a:p>
          <a:r>
            <a:rPr lang="en-US" sz="2000" dirty="0">
              <a:latin typeface="Segoe UI" panose="020B0502040204020203" pitchFamily="34" charset="0"/>
              <a:ea typeface="Segoe UI" panose="020B0502040204020203" pitchFamily="34" charset="0"/>
              <a:cs typeface="Segoe UI" panose="020B0502040204020203" pitchFamily="34" charset="0"/>
            </a:rPr>
            <a:t>Green economy (job creation, investments, energy price reduction for households)</a:t>
          </a:r>
        </a:p>
      </dgm:t>
    </dgm:pt>
    <dgm:pt modelId="{43A69FA6-33A6-4418-8D8A-12E7A629BDAC}" type="parTrans" cxnId="{6C89EBB7-1EBD-4E6C-8417-AC832F9ECAC2}">
      <dgm:prSet/>
      <dgm:spPr/>
      <dgm:t>
        <a:bodyPr/>
        <a:lstStyle/>
        <a:p>
          <a:endParaRPr lang="en-US"/>
        </a:p>
      </dgm:t>
    </dgm:pt>
    <dgm:pt modelId="{C1959DA7-C0A1-4F1A-B025-0E4536833AC7}" type="sibTrans" cxnId="{6C89EBB7-1EBD-4E6C-8417-AC832F9ECAC2}">
      <dgm:prSet/>
      <dgm:spPr/>
      <dgm:t>
        <a:bodyPr/>
        <a:lstStyle/>
        <a:p>
          <a:endParaRPr lang="en-US"/>
        </a:p>
      </dgm:t>
    </dgm:pt>
    <dgm:pt modelId="{47FB97D0-0FBA-4FDF-812F-16394594F7DC}" type="pres">
      <dgm:prSet presAssocID="{6FA281AC-8C39-4F2B-943C-9048EC6ACEDB}" presName="diagram" presStyleCnt="0">
        <dgm:presLayoutVars>
          <dgm:dir/>
          <dgm:resizeHandles val="exact"/>
        </dgm:presLayoutVars>
      </dgm:prSet>
      <dgm:spPr/>
    </dgm:pt>
    <dgm:pt modelId="{4C77B89E-6E34-4ACA-8160-5048369C0E87}" type="pres">
      <dgm:prSet presAssocID="{915005A9-E869-4723-9B67-385E1B7CAA6D}" presName="node" presStyleLbl="node1" presStyleIdx="0" presStyleCnt="6">
        <dgm:presLayoutVars>
          <dgm:bulletEnabled val="1"/>
        </dgm:presLayoutVars>
      </dgm:prSet>
      <dgm:spPr/>
    </dgm:pt>
    <dgm:pt modelId="{533239D6-3361-417B-8852-2AE2F27A75E5}" type="pres">
      <dgm:prSet presAssocID="{A0D32BEB-C2FD-4656-B870-68163EBEBFD8}" presName="sibTrans" presStyleCnt="0"/>
      <dgm:spPr/>
    </dgm:pt>
    <dgm:pt modelId="{0891C1E7-B217-436D-9090-465210B7C0D7}" type="pres">
      <dgm:prSet presAssocID="{4C7FB074-A619-4CB0-9077-A6D4D8C3C617}" presName="node" presStyleLbl="node1" presStyleIdx="1" presStyleCnt="6">
        <dgm:presLayoutVars>
          <dgm:bulletEnabled val="1"/>
        </dgm:presLayoutVars>
      </dgm:prSet>
      <dgm:spPr/>
    </dgm:pt>
    <dgm:pt modelId="{6392D816-C2B6-4575-ADC8-C736887E2940}" type="pres">
      <dgm:prSet presAssocID="{054EEB6E-4C6E-4DC9-9341-BCD12D7F4C3D}" presName="sibTrans" presStyleCnt="0"/>
      <dgm:spPr/>
    </dgm:pt>
    <dgm:pt modelId="{7FBA4456-7920-474B-BB0F-8BC5E2FDFD58}" type="pres">
      <dgm:prSet presAssocID="{2F67AD1F-BD6D-4BE2-85E9-5A17BFFE7900}" presName="node" presStyleLbl="node1" presStyleIdx="2" presStyleCnt="6">
        <dgm:presLayoutVars>
          <dgm:bulletEnabled val="1"/>
        </dgm:presLayoutVars>
      </dgm:prSet>
      <dgm:spPr/>
    </dgm:pt>
    <dgm:pt modelId="{63D4A7CC-F92C-4BA4-88F5-16F12D39D107}" type="pres">
      <dgm:prSet presAssocID="{C8985BC5-9ED7-40E1-AF47-530CA2CBB3B3}" presName="sibTrans" presStyleCnt="0"/>
      <dgm:spPr/>
    </dgm:pt>
    <dgm:pt modelId="{CA8D5E3B-3E8A-4374-AE51-E445B9EB1BCD}" type="pres">
      <dgm:prSet presAssocID="{63A39390-D599-47D2-89D4-CB81B270D7E2}" presName="node" presStyleLbl="node1" presStyleIdx="3" presStyleCnt="6">
        <dgm:presLayoutVars>
          <dgm:bulletEnabled val="1"/>
        </dgm:presLayoutVars>
      </dgm:prSet>
      <dgm:spPr/>
    </dgm:pt>
    <dgm:pt modelId="{E0D22CAC-08ED-410D-9F1C-25F2F0EF633B}" type="pres">
      <dgm:prSet presAssocID="{8A3726FE-C61B-49CF-A428-A10F3DCA31BA}" presName="sibTrans" presStyleCnt="0"/>
      <dgm:spPr/>
    </dgm:pt>
    <dgm:pt modelId="{87C87B73-4A66-46DE-919B-FBF86B84CCB4}" type="pres">
      <dgm:prSet presAssocID="{E3224C85-6BB7-4549-B444-F8DD804CD8C6}" presName="node" presStyleLbl="node1" presStyleIdx="4" presStyleCnt="6">
        <dgm:presLayoutVars>
          <dgm:bulletEnabled val="1"/>
        </dgm:presLayoutVars>
      </dgm:prSet>
      <dgm:spPr/>
    </dgm:pt>
    <dgm:pt modelId="{D5352144-E58A-4545-BCD0-88ED2B9BE5A7}" type="pres">
      <dgm:prSet presAssocID="{1E4541FF-6ADE-4221-B1B0-0B6A3FD211BE}" presName="sibTrans" presStyleCnt="0"/>
      <dgm:spPr/>
    </dgm:pt>
    <dgm:pt modelId="{6591B936-7588-43FB-9EA6-7095F1611062}" type="pres">
      <dgm:prSet presAssocID="{6142274E-7E77-4E1F-BCC9-C4D51B704B5A}" presName="node" presStyleLbl="node1" presStyleIdx="5" presStyleCnt="6">
        <dgm:presLayoutVars>
          <dgm:bulletEnabled val="1"/>
        </dgm:presLayoutVars>
      </dgm:prSet>
      <dgm:spPr/>
    </dgm:pt>
  </dgm:ptLst>
  <dgm:cxnLst>
    <dgm:cxn modelId="{B98B960C-7F74-4B82-9AEE-70A086A8CCE0}" type="presOf" srcId="{915005A9-E869-4723-9B67-385E1B7CAA6D}" destId="{4C77B89E-6E34-4ACA-8160-5048369C0E87}" srcOrd="0" destOrd="0" presId="urn:microsoft.com/office/officeart/2005/8/layout/default"/>
    <dgm:cxn modelId="{75CFCA21-EDF0-4DB3-92E8-A9B60878A3DB}" type="presOf" srcId="{4C7FB074-A619-4CB0-9077-A6D4D8C3C617}" destId="{0891C1E7-B217-436D-9090-465210B7C0D7}" srcOrd="0" destOrd="0" presId="urn:microsoft.com/office/officeart/2005/8/layout/default"/>
    <dgm:cxn modelId="{32096326-F44F-41B6-BE68-FFD4A8C2F353}" srcId="{6FA281AC-8C39-4F2B-943C-9048EC6ACEDB}" destId="{4C7FB074-A619-4CB0-9077-A6D4D8C3C617}" srcOrd="1" destOrd="0" parTransId="{DE0BEB29-5397-4A41-933C-680E9D72A66C}" sibTransId="{054EEB6E-4C6E-4DC9-9341-BCD12D7F4C3D}"/>
    <dgm:cxn modelId="{9FD8B72D-7C51-40D0-9307-3883DF8D370B}" srcId="{6FA281AC-8C39-4F2B-943C-9048EC6ACEDB}" destId="{E3224C85-6BB7-4549-B444-F8DD804CD8C6}" srcOrd="4" destOrd="0" parTransId="{37CD9F6F-7AF9-4AF0-98FF-2D559B7C39AB}" sibTransId="{1E4541FF-6ADE-4221-B1B0-0B6A3FD211BE}"/>
    <dgm:cxn modelId="{76566D3D-501F-4C52-8711-6157B7091972}" srcId="{6FA281AC-8C39-4F2B-943C-9048EC6ACEDB}" destId="{915005A9-E869-4723-9B67-385E1B7CAA6D}" srcOrd="0" destOrd="0" parTransId="{27A664EA-757A-4CBB-B564-7710611ADAD5}" sibTransId="{A0D32BEB-C2FD-4656-B870-68163EBEBFD8}"/>
    <dgm:cxn modelId="{54B82345-34F1-41D9-8C50-A7D231925399}" type="presOf" srcId="{6FA281AC-8C39-4F2B-943C-9048EC6ACEDB}" destId="{47FB97D0-0FBA-4FDF-812F-16394594F7DC}" srcOrd="0" destOrd="0" presId="urn:microsoft.com/office/officeart/2005/8/layout/default"/>
    <dgm:cxn modelId="{D48FDE66-6ED1-45C9-903C-BE2AFCA3DD15}" srcId="{6FA281AC-8C39-4F2B-943C-9048EC6ACEDB}" destId="{2F67AD1F-BD6D-4BE2-85E9-5A17BFFE7900}" srcOrd="2" destOrd="0" parTransId="{82E6ECF6-9F7C-4988-85D1-B30D5955D740}" sibTransId="{C8985BC5-9ED7-40E1-AF47-530CA2CBB3B3}"/>
    <dgm:cxn modelId="{92C1236B-B8E0-4DEA-9473-1A37627EEFE5}" type="presOf" srcId="{2F67AD1F-BD6D-4BE2-85E9-5A17BFFE7900}" destId="{7FBA4456-7920-474B-BB0F-8BC5E2FDFD58}" srcOrd="0" destOrd="0" presId="urn:microsoft.com/office/officeart/2005/8/layout/default"/>
    <dgm:cxn modelId="{4B84B24B-538A-4B18-A68E-425F39B49084}" type="presOf" srcId="{6142274E-7E77-4E1F-BCC9-C4D51B704B5A}" destId="{6591B936-7588-43FB-9EA6-7095F1611062}" srcOrd="0" destOrd="0" presId="urn:microsoft.com/office/officeart/2005/8/layout/default"/>
    <dgm:cxn modelId="{63242187-4914-4EAA-8BDD-D34D56749C80}" type="presOf" srcId="{63A39390-D599-47D2-89D4-CB81B270D7E2}" destId="{CA8D5E3B-3E8A-4374-AE51-E445B9EB1BCD}" srcOrd="0" destOrd="0" presId="urn:microsoft.com/office/officeart/2005/8/layout/default"/>
    <dgm:cxn modelId="{6C89EBB7-1EBD-4E6C-8417-AC832F9ECAC2}" srcId="{6FA281AC-8C39-4F2B-943C-9048EC6ACEDB}" destId="{6142274E-7E77-4E1F-BCC9-C4D51B704B5A}" srcOrd="5" destOrd="0" parTransId="{43A69FA6-33A6-4418-8D8A-12E7A629BDAC}" sibTransId="{C1959DA7-C0A1-4F1A-B025-0E4536833AC7}"/>
    <dgm:cxn modelId="{CEDBBDC0-3112-4FCC-A84B-965D4628B00A}" srcId="{6FA281AC-8C39-4F2B-943C-9048EC6ACEDB}" destId="{63A39390-D599-47D2-89D4-CB81B270D7E2}" srcOrd="3" destOrd="0" parTransId="{2A496708-2882-4BDB-A959-B170F2121468}" sibTransId="{8A3726FE-C61B-49CF-A428-A10F3DCA31BA}"/>
    <dgm:cxn modelId="{D2F0F9F1-9364-46E7-8D4A-2B57DC7E443C}" type="presOf" srcId="{E3224C85-6BB7-4549-B444-F8DD804CD8C6}" destId="{87C87B73-4A66-46DE-919B-FBF86B84CCB4}" srcOrd="0" destOrd="0" presId="urn:microsoft.com/office/officeart/2005/8/layout/default"/>
    <dgm:cxn modelId="{8CBBA176-4C67-439C-8A10-7E0F093C8CE7}" type="presParOf" srcId="{47FB97D0-0FBA-4FDF-812F-16394594F7DC}" destId="{4C77B89E-6E34-4ACA-8160-5048369C0E87}" srcOrd="0" destOrd="0" presId="urn:microsoft.com/office/officeart/2005/8/layout/default"/>
    <dgm:cxn modelId="{BAEBFAD8-C0D5-4BDD-BC15-FDD0D0BEE3B7}" type="presParOf" srcId="{47FB97D0-0FBA-4FDF-812F-16394594F7DC}" destId="{533239D6-3361-417B-8852-2AE2F27A75E5}" srcOrd="1" destOrd="0" presId="urn:microsoft.com/office/officeart/2005/8/layout/default"/>
    <dgm:cxn modelId="{60CF23B9-5503-4AF8-8BAE-03FC23458FF5}" type="presParOf" srcId="{47FB97D0-0FBA-4FDF-812F-16394594F7DC}" destId="{0891C1E7-B217-436D-9090-465210B7C0D7}" srcOrd="2" destOrd="0" presId="urn:microsoft.com/office/officeart/2005/8/layout/default"/>
    <dgm:cxn modelId="{EB25F8F5-8AFC-4B03-811D-9391E3F82453}" type="presParOf" srcId="{47FB97D0-0FBA-4FDF-812F-16394594F7DC}" destId="{6392D816-C2B6-4575-ADC8-C736887E2940}" srcOrd="3" destOrd="0" presId="urn:microsoft.com/office/officeart/2005/8/layout/default"/>
    <dgm:cxn modelId="{F27D377E-D2F5-4863-8AB6-E36817624AC3}" type="presParOf" srcId="{47FB97D0-0FBA-4FDF-812F-16394594F7DC}" destId="{7FBA4456-7920-474B-BB0F-8BC5E2FDFD58}" srcOrd="4" destOrd="0" presId="urn:microsoft.com/office/officeart/2005/8/layout/default"/>
    <dgm:cxn modelId="{FD9564B8-D1B9-4AEC-81DB-23820D093AC0}" type="presParOf" srcId="{47FB97D0-0FBA-4FDF-812F-16394594F7DC}" destId="{63D4A7CC-F92C-4BA4-88F5-16F12D39D107}" srcOrd="5" destOrd="0" presId="urn:microsoft.com/office/officeart/2005/8/layout/default"/>
    <dgm:cxn modelId="{269D2E31-E8E9-4B33-9D96-1563E56BA875}" type="presParOf" srcId="{47FB97D0-0FBA-4FDF-812F-16394594F7DC}" destId="{CA8D5E3B-3E8A-4374-AE51-E445B9EB1BCD}" srcOrd="6" destOrd="0" presId="urn:microsoft.com/office/officeart/2005/8/layout/default"/>
    <dgm:cxn modelId="{01732318-429D-4FE4-81EE-2FBE4D9D7200}" type="presParOf" srcId="{47FB97D0-0FBA-4FDF-812F-16394594F7DC}" destId="{E0D22CAC-08ED-410D-9F1C-25F2F0EF633B}" srcOrd="7" destOrd="0" presId="urn:microsoft.com/office/officeart/2005/8/layout/default"/>
    <dgm:cxn modelId="{88DB218A-1197-41B8-8FF4-5C2E7C980F87}" type="presParOf" srcId="{47FB97D0-0FBA-4FDF-812F-16394594F7DC}" destId="{87C87B73-4A66-46DE-919B-FBF86B84CCB4}" srcOrd="8" destOrd="0" presId="urn:microsoft.com/office/officeart/2005/8/layout/default"/>
    <dgm:cxn modelId="{6BF3B296-A6FA-43CD-B89B-153F6722FFC7}" type="presParOf" srcId="{47FB97D0-0FBA-4FDF-812F-16394594F7DC}" destId="{D5352144-E58A-4545-BCD0-88ED2B9BE5A7}" srcOrd="9" destOrd="0" presId="urn:microsoft.com/office/officeart/2005/8/layout/default"/>
    <dgm:cxn modelId="{92241F4A-D29C-4073-A55B-05C7954E5F64}" type="presParOf" srcId="{47FB97D0-0FBA-4FDF-812F-16394594F7DC}" destId="{6591B936-7588-43FB-9EA6-7095F1611062}"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3BD55B0-12C9-4C5B-A344-F3CC811FDA3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E810AB35-9892-42FB-B4E8-6B7A908E24F7}">
      <dgm:prSet custT="1"/>
      <dgm:spPr>
        <a:solidFill>
          <a:schemeClr val="bg2"/>
        </a:solidFill>
      </dgm:spPr>
      <dgm:t>
        <a:bodyPr/>
        <a:lstStyle/>
        <a:p>
          <a:r>
            <a:rPr lang="de-DE" sz="1400" b="1" dirty="0">
              <a:solidFill>
                <a:schemeClr val="tx1"/>
              </a:solidFill>
              <a:latin typeface="Segoe UI" panose="020B0502040204020203" pitchFamily="34" charset="0"/>
              <a:ea typeface="Segoe UI" panose="020B0502040204020203" pitchFamily="34" charset="0"/>
              <a:cs typeface="Segoe UI" panose="020B0502040204020203" pitchFamily="34" charset="0"/>
            </a:rPr>
            <a:t>Lack of data </a:t>
          </a:r>
          <a:r>
            <a:rPr lang="de-DE" sz="1400" dirty="0">
              <a:solidFill>
                <a:schemeClr val="tx1"/>
              </a:solidFill>
              <a:latin typeface="Segoe UI" panose="020B0502040204020203" pitchFamily="34" charset="0"/>
              <a:ea typeface="Segoe UI" panose="020B0502040204020203" pitchFamily="34" charset="0"/>
              <a:cs typeface="Segoe UI" panose="020B0502040204020203" pitchFamily="34" charset="0"/>
            </a:rPr>
            <a:t>on energy demand on a local level and/or building level delaying planning processes</a:t>
          </a:r>
          <a:endParaRPr lang="en-GB" sz="1400" dirty="0">
            <a:solidFill>
              <a:schemeClr val="tx1"/>
            </a:solidFill>
          </a:endParaRPr>
        </a:p>
      </dgm:t>
    </dgm:pt>
    <dgm:pt modelId="{8FD967A5-9596-499F-B1AF-DDDB70829924}" type="parTrans" cxnId="{14055CD0-6A4C-4B2C-95B9-01541A33A4CD}">
      <dgm:prSet/>
      <dgm:spPr/>
      <dgm:t>
        <a:bodyPr/>
        <a:lstStyle/>
        <a:p>
          <a:endParaRPr lang="en-US"/>
        </a:p>
      </dgm:t>
    </dgm:pt>
    <dgm:pt modelId="{A6BBC5B3-1FC9-48E7-AAA7-5DED5E8F2116}" type="sibTrans" cxnId="{14055CD0-6A4C-4B2C-95B9-01541A33A4CD}">
      <dgm:prSet/>
      <dgm:spPr/>
      <dgm:t>
        <a:bodyPr/>
        <a:lstStyle/>
        <a:p>
          <a:endParaRPr lang="en-US"/>
        </a:p>
      </dgm:t>
    </dgm:pt>
    <dgm:pt modelId="{DFA6B6A3-47FD-44E6-9FD2-422B256B0707}">
      <dgm:prSet custT="1"/>
      <dgm:spPr>
        <a:solidFill>
          <a:schemeClr val="bg2"/>
        </a:solidFill>
      </dgm:spPr>
      <dgm:t>
        <a:bodyPr/>
        <a:lstStyle/>
        <a:p>
          <a:r>
            <a:rPr lang="de-DE" sz="1400" b="1" dirty="0">
              <a:solidFill>
                <a:schemeClr val="tx1"/>
              </a:solidFill>
              <a:latin typeface="Segoe UI" panose="020B0502040204020203" pitchFamily="34" charset="0"/>
              <a:ea typeface="Segoe UI" panose="020B0502040204020203" pitchFamily="34" charset="0"/>
              <a:cs typeface="Segoe UI" panose="020B0502040204020203" pitchFamily="34" charset="0"/>
            </a:rPr>
            <a:t>Infinite amount of possible </a:t>
          </a:r>
          <a:r>
            <a:rPr lang="de-DE" sz="1400" dirty="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de-DE" sz="1400" b="1" dirty="0">
              <a:solidFill>
                <a:schemeClr val="tx1"/>
              </a:solidFill>
              <a:latin typeface="Segoe UI" panose="020B0502040204020203" pitchFamily="34" charset="0"/>
              <a:ea typeface="Segoe UI" panose="020B0502040204020203" pitchFamily="34" charset="0"/>
              <a:cs typeface="Segoe UI" panose="020B0502040204020203" pitchFamily="34" charset="0"/>
            </a:rPr>
            <a:t>new network </a:t>
          </a:r>
          <a:r>
            <a:rPr lang="de-DE" sz="1400" dirty="0">
              <a:solidFill>
                <a:schemeClr val="tx1"/>
              </a:solidFill>
              <a:latin typeface="Segoe UI" panose="020B0502040204020203" pitchFamily="34" charset="0"/>
              <a:ea typeface="Segoe UI" panose="020B0502040204020203" pitchFamily="34" charset="0"/>
              <a:cs typeface="Segoe UI" panose="020B0502040204020203" pitchFamily="34" charset="0"/>
            </a:rPr>
            <a:t>routes requiring a  t</a:t>
          </a:r>
          <a:r>
            <a:rPr lang="de-DE" sz="1400" b="1" dirty="0">
              <a:solidFill>
                <a:schemeClr val="tx1"/>
              </a:solidFill>
              <a:latin typeface="Segoe UI" panose="020B0502040204020203" pitchFamily="34" charset="0"/>
              <a:ea typeface="Segoe UI" panose="020B0502040204020203" pitchFamily="34" charset="0"/>
              <a:cs typeface="Segoe UI" panose="020B0502040204020203" pitchFamily="34" charset="0"/>
            </a:rPr>
            <a:t>ime and </a:t>
          </a:r>
          <a:r>
            <a:rPr lang="en-GB" sz="1400" b="1" dirty="0">
              <a:solidFill>
                <a:schemeClr val="tx1"/>
              </a:solidFill>
              <a:latin typeface="Segoe UI" panose="020B0502040204020203" pitchFamily="34" charset="0"/>
              <a:ea typeface="Segoe UI" panose="020B0502040204020203" pitchFamily="34" charset="0"/>
              <a:cs typeface="Segoe UI" panose="020B0502040204020203" pitchFamily="34" charset="0"/>
            </a:rPr>
            <a:t>resource</a:t>
          </a:r>
          <a:r>
            <a:rPr lang="de-DE" sz="1400" b="1" dirty="0">
              <a:solidFill>
                <a:schemeClr val="tx1"/>
              </a:solidFill>
              <a:latin typeface="Segoe UI" panose="020B0502040204020203" pitchFamily="34" charset="0"/>
              <a:ea typeface="Segoe UI" panose="020B0502040204020203" pitchFamily="34" charset="0"/>
              <a:cs typeface="Segoe UI" panose="020B0502040204020203" pitchFamily="34" charset="0"/>
            </a:rPr>
            <a:t> intensive process </a:t>
          </a:r>
          <a:r>
            <a:rPr lang="de-DE" sz="1400" b="0" dirty="0">
              <a:solidFill>
                <a:schemeClr val="tx1"/>
              </a:solidFill>
              <a:latin typeface="Segoe UI" panose="020B0502040204020203" pitchFamily="34" charset="0"/>
              <a:ea typeface="Segoe UI" panose="020B0502040204020203" pitchFamily="34" charset="0"/>
              <a:cs typeface="Segoe UI" panose="020B0502040204020203" pitchFamily="34" charset="0"/>
            </a:rPr>
            <a:t>often leading to </a:t>
          </a:r>
          <a:r>
            <a:rPr lang="de-DE" sz="1400" b="1" dirty="0">
              <a:solidFill>
                <a:schemeClr val="tx1"/>
              </a:solidFill>
              <a:latin typeface="Segoe UI" panose="020B0502040204020203" pitchFamily="34" charset="0"/>
              <a:ea typeface="Segoe UI" panose="020B0502040204020203" pitchFamily="34" charset="0"/>
              <a:cs typeface="Segoe UI" panose="020B0502040204020203" pitchFamily="34" charset="0"/>
            </a:rPr>
            <a:t>non-optimal solutions</a:t>
          </a:r>
          <a:endParaRPr lang="de-DE" sz="14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153B371B-7644-4781-9642-99F6F16483CB}" type="parTrans" cxnId="{A364B767-B449-4C49-B51B-F5D3B819C69A}">
      <dgm:prSet/>
      <dgm:spPr/>
      <dgm:t>
        <a:bodyPr/>
        <a:lstStyle/>
        <a:p>
          <a:endParaRPr lang="en-US"/>
        </a:p>
      </dgm:t>
    </dgm:pt>
    <dgm:pt modelId="{B393E26A-8004-450C-9879-8F2D1938E7C8}" type="sibTrans" cxnId="{A364B767-B449-4C49-B51B-F5D3B819C69A}">
      <dgm:prSet/>
      <dgm:spPr/>
      <dgm:t>
        <a:bodyPr/>
        <a:lstStyle/>
        <a:p>
          <a:endParaRPr lang="en-US"/>
        </a:p>
      </dgm:t>
    </dgm:pt>
    <dgm:pt modelId="{83E57052-40AC-4E59-B3B0-F8EEDF41A5B5}" type="pres">
      <dgm:prSet presAssocID="{53BD55B0-12C9-4C5B-A344-F3CC811FDA38}" presName="Name0" presStyleCnt="0">
        <dgm:presLayoutVars>
          <dgm:dir val="rev"/>
          <dgm:animLvl val="lvl"/>
          <dgm:resizeHandles val="exact"/>
        </dgm:presLayoutVars>
      </dgm:prSet>
      <dgm:spPr/>
    </dgm:pt>
    <dgm:pt modelId="{5F914533-D106-4079-8031-6CF8F11EE034}" type="pres">
      <dgm:prSet presAssocID="{E810AB35-9892-42FB-B4E8-6B7A908E24F7}" presName="linNode" presStyleCnt="0"/>
      <dgm:spPr/>
    </dgm:pt>
    <dgm:pt modelId="{530353FF-ED1D-4A3A-9F4E-0BDCD3995D20}" type="pres">
      <dgm:prSet presAssocID="{E810AB35-9892-42FB-B4E8-6B7A908E24F7}" presName="parentText" presStyleLbl="node1" presStyleIdx="0" presStyleCnt="2" custLinFactNeighborX="210" custLinFactNeighborY="2637">
        <dgm:presLayoutVars>
          <dgm:chMax val="1"/>
          <dgm:bulletEnabled val="1"/>
        </dgm:presLayoutVars>
      </dgm:prSet>
      <dgm:spPr/>
    </dgm:pt>
    <dgm:pt modelId="{F72C5C29-C631-45B6-A3E5-8389CB2F8079}" type="pres">
      <dgm:prSet presAssocID="{A6BBC5B3-1FC9-48E7-AAA7-5DED5E8F2116}" presName="sp" presStyleCnt="0"/>
      <dgm:spPr/>
    </dgm:pt>
    <dgm:pt modelId="{09BFBE35-D351-4F37-A455-7EFA8FEFDAF2}" type="pres">
      <dgm:prSet presAssocID="{DFA6B6A3-47FD-44E6-9FD2-422B256B0707}" presName="linNode" presStyleCnt="0"/>
      <dgm:spPr/>
    </dgm:pt>
    <dgm:pt modelId="{885A92FD-9670-4C35-AB7E-21AD2D21FAA6}" type="pres">
      <dgm:prSet presAssocID="{DFA6B6A3-47FD-44E6-9FD2-422B256B0707}" presName="parentText" presStyleLbl="node1" presStyleIdx="1" presStyleCnt="2" custLinFactNeighborX="210" custLinFactNeighborY="9287">
        <dgm:presLayoutVars>
          <dgm:chMax val="1"/>
          <dgm:bulletEnabled val="1"/>
        </dgm:presLayoutVars>
      </dgm:prSet>
      <dgm:spPr/>
    </dgm:pt>
  </dgm:ptLst>
  <dgm:cxnLst>
    <dgm:cxn modelId="{A364B767-B449-4C49-B51B-F5D3B819C69A}" srcId="{53BD55B0-12C9-4C5B-A344-F3CC811FDA38}" destId="{DFA6B6A3-47FD-44E6-9FD2-422B256B0707}" srcOrd="1" destOrd="0" parTransId="{153B371B-7644-4781-9642-99F6F16483CB}" sibTransId="{B393E26A-8004-450C-9879-8F2D1938E7C8}"/>
    <dgm:cxn modelId="{B86EBD6D-E816-4A8F-A1BD-943F329751B3}" type="presOf" srcId="{E810AB35-9892-42FB-B4E8-6B7A908E24F7}" destId="{530353FF-ED1D-4A3A-9F4E-0BDCD3995D20}" srcOrd="0" destOrd="0" presId="urn:microsoft.com/office/officeart/2005/8/layout/vList5"/>
    <dgm:cxn modelId="{7D594BCE-E2D7-4EFC-B9B5-AA0ED818C0B3}" type="presOf" srcId="{53BD55B0-12C9-4C5B-A344-F3CC811FDA38}" destId="{83E57052-40AC-4E59-B3B0-F8EEDF41A5B5}" srcOrd="0" destOrd="0" presId="urn:microsoft.com/office/officeart/2005/8/layout/vList5"/>
    <dgm:cxn modelId="{14055CD0-6A4C-4B2C-95B9-01541A33A4CD}" srcId="{53BD55B0-12C9-4C5B-A344-F3CC811FDA38}" destId="{E810AB35-9892-42FB-B4E8-6B7A908E24F7}" srcOrd="0" destOrd="0" parTransId="{8FD967A5-9596-499F-B1AF-DDDB70829924}" sibTransId="{A6BBC5B3-1FC9-48E7-AAA7-5DED5E8F2116}"/>
    <dgm:cxn modelId="{0B7740E3-267E-4EA7-85E7-20B388977C31}" type="presOf" srcId="{DFA6B6A3-47FD-44E6-9FD2-422B256B0707}" destId="{885A92FD-9670-4C35-AB7E-21AD2D21FAA6}" srcOrd="0" destOrd="0" presId="urn:microsoft.com/office/officeart/2005/8/layout/vList5"/>
    <dgm:cxn modelId="{C16F571F-E94C-4236-9DB5-295BBB107C51}" type="presParOf" srcId="{83E57052-40AC-4E59-B3B0-F8EEDF41A5B5}" destId="{5F914533-D106-4079-8031-6CF8F11EE034}" srcOrd="0" destOrd="0" presId="urn:microsoft.com/office/officeart/2005/8/layout/vList5"/>
    <dgm:cxn modelId="{EEC2431B-53FC-473E-800C-0494F89AB20F}" type="presParOf" srcId="{5F914533-D106-4079-8031-6CF8F11EE034}" destId="{530353FF-ED1D-4A3A-9F4E-0BDCD3995D20}" srcOrd="0" destOrd="0" presId="urn:microsoft.com/office/officeart/2005/8/layout/vList5"/>
    <dgm:cxn modelId="{034DB944-0BC4-4633-A26D-E579EFB8A456}" type="presParOf" srcId="{83E57052-40AC-4E59-B3B0-F8EEDF41A5B5}" destId="{F72C5C29-C631-45B6-A3E5-8389CB2F8079}" srcOrd="1" destOrd="0" presId="urn:microsoft.com/office/officeart/2005/8/layout/vList5"/>
    <dgm:cxn modelId="{702F878B-9282-4C31-81D8-ECC03E8A5048}" type="presParOf" srcId="{83E57052-40AC-4E59-B3B0-F8EEDF41A5B5}" destId="{09BFBE35-D351-4F37-A455-7EFA8FEFDAF2}" srcOrd="2" destOrd="0" presId="urn:microsoft.com/office/officeart/2005/8/layout/vList5"/>
    <dgm:cxn modelId="{DC597257-175D-49D0-9D3F-78F6028DF067}" type="presParOf" srcId="{09BFBE35-D351-4F37-A455-7EFA8FEFDAF2}" destId="{885A92FD-9670-4C35-AB7E-21AD2D21FAA6}"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BD55B0-12C9-4C5B-A344-F3CC811FDA3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9CFF97A1-E43E-46A9-9C70-6EE037561204}">
      <dgm:prSet custT="1"/>
      <dgm:spPr>
        <a:solidFill>
          <a:schemeClr val="bg2"/>
        </a:solidFill>
      </dgm:spPr>
      <dgm:t>
        <a:bodyPr/>
        <a:lstStyle/>
        <a:p>
          <a:r>
            <a:rPr lang="de-DE" sz="1400" dirty="0">
              <a:solidFill>
                <a:schemeClr val="tx1"/>
              </a:solidFill>
              <a:latin typeface="Segoe UI" panose="020B0502040204020203" pitchFamily="34" charset="0"/>
              <a:ea typeface="Segoe UI" panose="020B0502040204020203" pitchFamily="34" charset="0"/>
              <a:cs typeface="Segoe UI" panose="020B0502040204020203" pitchFamily="34" charset="0"/>
            </a:rPr>
            <a:t>High level of </a:t>
          </a:r>
          <a:r>
            <a:rPr lang="de-DE" sz="1400" b="1" dirty="0">
              <a:solidFill>
                <a:schemeClr val="tx1"/>
              </a:solidFill>
              <a:latin typeface="Segoe UI" panose="020B0502040204020203" pitchFamily="34" charset="0"/>
              <a:ea typeface="Segoe UI" panose="020B0502040204020203" pitchFamily="34" charset="0"/>
              <a:cs typeface="Segoe UI" panose="020B0502040204020203" pitchFamily="34" charset="0"/>
            </a:rPr>
            <a:t>expertise needed </a:t>
          </a:r>
          <a:r>
            <a:rPr lang="de-DE" sz="1400" dirty="0">
              <a:solidFill>
                <a:schemeClr val="tx1"/>
              </a:solidFill>
              <a:latin typeface="Segoe UI" panose="020B0502040204020203" pitchFamily="34" charset="0"/>
              <a:ea typeface="Segoe UI" panose="020B0502040204020203" pitchFamily="34" charset="0"/>
              <a:cs typeface="Segoe UI" panose="020B0502040204020203" pitchFamily="34" charset="0"/>
            </a:rPr>
            <a:t>by staff often requires costly </a:t>
          </a:r>
          <a:r>
            <a:rPr lang="de-DE" sz="1400" b="1" dirty="0">
              <a:solidFill>
                <a:schemeClr val="tx1"/>
              </a:solidFill>
              <a:latin typeface="Segoe UI" panose="020B0502040204020203" pitchFamily="34" charset="0"/>
              <a:ea typeface="Segoe UI" panose="020B0502040204020203" pitchFamily="34" charset="0"/>
              <a:cs typeface="Segoe UI" panose="020B0502040204020203" pitchFamily="34" charset="0"/>
            </a:rPr>
            <a:t>outsourcing </a:t>
          </a:r>
          <a:r>
            <a:rPr lang="de-DE" sz="1400" b="0" dirty="0">
              <a:solidFill>
                <a:schemeClr val="tx1"/>
              </a:solidFill>
              <a:latin typeface="Segoe UI" panose="020B0502040204020203" pitchFamily="34" charset="0"/>
              <a:ea typeface="Segoe UI" panose="020B0502040204020203" pitchFamily="34" charset="0"/>
              <a:cs typeface="Segoe UI" panose="020B0502040204020203" pitchFamily="34" charset="0"/>
            </a:rPr>
            <a:t>of planning processes</a:t>
          </a:r>
          <a:endParaRPr lang="de-DE" sz="14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757371E4-0BE7-4DAE-B93C-EAC8FAF19E75}" type="parTrans" cxnId="{962070A9-7FF3-47B7-B63E-79F88F18B066}">
      <dgm:prSet/>
      <dgm:spPr/>
      <dgm:t>
        <a:bodyPr/>
        <a:lstStyle/>
        <a:p>
          <a:endParaRPr lang="en-US"/>
        </a:p>
      </dgm:t>
    </dgm:pt>
    <dgm:pt modelId="{AE2DCAE1-4230-4E42-9496-1A7F7546AA9E}" type="sibTrans" cxnId="{962070A9-7FF3-47B7-B63E-79F88F18B066}">
      <dgm:prSet/>
      <dgm:spPr/>
      <dgm:t>
        <a:bodyPr/>
        <a:lstStyle/>
        <a:p>
          <a:endParaRPr lang="en-US"/>
        </a:p>
      </dgm:t>
    </dgm:pt>
    <dgm:pt modelId="{3959A77D-2C97-483E-87A4-1161B2B6A7F6}">
      <dgm:prSet custT="1"/>
      <dgm:spPr>
        <a:solidFill>
          <a:schemeClr val="bg2"/>
        </a:solidFill>
      </dgm:spPr>
      <dgm:t>
        <a:bodyPr/>
        <a:lstStyle/>
        <a:p>
          <a:r>
            <a:rPr lang="de-DE" sz="1400" dirty="0">
              <a:solidFill>
                <a:schemeClr val="tx1"/>
              </a:solidFill>
              <a:latin typeface="Segoe UI" panose="020B0502040204020203" pitchFamily="34" charset="0"/>
              <a:ea typeface="Segoe UI" panose="020B0502040204020203" pitchFamily="34" charset="0"/>
              <a:cs typeface="Segoe UI" panose="020B0502040204020203" pitchFamily="34" charset="0"/>
            </a:rPr>
            <a:t>Upfront </a:t>
          </a:r>
          <a:r>
            <a:rPr lang="de-DE" sz="1400" b="1" dirty="0">
              <a:solidFill>
                <a:schemeClr val="tx1"/>
              </a:solidFill>
              <a:latin typeface="Segoe UI" panose="020B0502040204020203" pitchFamily="34" charset="0"/>
              <a:ea typeface="Segoe UI" panose="020B0502040204020203" pitchFamily="34" charset="0"/>
              <a:cs typeface="Segoe UI" panose="020B0502040204020203" pitchFamily="34" charset="0"/>
            </a:rPr>
            <a:t>costs for DHC network planning are usually high </a:t>
          </a:r>
          <a:r>
            <a:rPr lang="en-GB" sz="1400" b="1" dirty="0">
              <a:solidFill>
                <a:schemeClr val="tx1"/>
              </a:solidFill>
              <a:effectLst/>
              <a:latin typeface="+mn-lt"/>
              <a:ea typeface="+mn-ea"/>
              <a:cs typeface="+mn-cs"/>
            </a:rPr>
            <a:t>particularly if repeat or iterative analysis is required</a:t>
          </a:r>
          <a:endParaRPr lang="de-DE" sz="14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A9D7A2B9-0903-45A0-90A5-8E673ACEF44A}" type="parTrans" cxnId="{5E51C6EF-6CCE-4A8B-92D3-54A82D1C64CC}">
      <dgm:prSet/>
      <dgm:spPr/>
      <dgm:t>
        <a:bodyPr/>
        <a:lstStyle/>
        <a:p>
          <a:endParaRPr lang="en-US"/>
        </a:p>
      </dgm:t>
    </dgm:pt>
    <dgm:pt modelId="{79E4BF8B-3C63-4577-B312-F11CACE7E8D7}" type="sibTrans" cxnId="{5E51C6EF-6CCE-4A8B-92D3-54A82D1C64CC}">
      <dgm:prSet/>
      <dgm:spPr/>
      <dgm:t>
        <a:bodyPr/>
        <a:lstStyle/>
        <a:p>
          <a:endParaRPr lang="en-US"/>
        </a:p>
      </dgm:t>
    </dgm:pt>
    <dgm:pt modelId="{83E57052-40AC-4E59-B3B0-F8EEDF41A5B5}" type="pres">
      <dgm:prSet presAssocID="{53BD55B0-12C9-4C5B-A344-F3CC811FDA38}" presName="Name0" presStyleCnt="0">
        <dgm:presLayoutVars>
          <dgm:dir val="rev"/>
          <dgm:animLvl val="lvl"/>
          <dgm:resizeHandles val="exact"/>
        </dgm:presLayoutVars>
      </dgm:prSet>
      <dgm:spPr/>
    </dgm:pt>
    <dgm:pt modelId="{DD67C005-0287-4816-A4FC-53B9A69F3328}" type="pres">
      <dgm:prSet presAssocID="{9CFF97A1-E43E-46A9-9C70-6EE037561204}" presName="linNode" presStyleCnt="0"/>
      <dgm:spPr/>
    </dgm:pt>
    <dgm:pt modelId="{160ADEA8-866B-4E88-961B-97891588C425}" type="pres">
      <dgm:prSet presAssocID="{9CFF97A1-E43E-46A9-9C70-6EE037561204}" presName="parentText" presStyleLbl="node1" presStyleIdx="0" presStyleCnt="2" custLinFactNeighborX="210" custLinFactNeighborY="2637">
        <dgm:presLayoutVars>
          <dgm:chMax val="1"/>
          <dgm:bulletEnabled val="1"/>
        </dgm:presLayoutVars>
      </dgm:prSet>
      <dgm:spPr/>
    </dgm:pt>
    <dgm:pt modelId="{62981AAA-D3D4-4946-8C9B-680EAB27389D}" type="pres">
      <dgm:prSet presAssocID="{AE2DCAE1-4230-4E42-9496-1A7F7546AA9E}" presName="sp" presStyleCnt="0"/>
      <dgm:spPr/>
    </dgm:pt>
    <dgm:pt modelId="{D32822A1-F515-43E2-BF11-5E917CAE2BF6}" type="pres">
      <dgm:prSet presAssocID="{3959A77D-2C97-483E-87A4-1161B2B6A7F6}" presName="linNode" presStyleCnt="0"/>
      <dgm:spPr/>
    </dgm:pt>
    <dgm:pt modelId="{81BC4917-442F-47CE-BFD7-EA173FDA4E3E}" type="pres">
      <dgm:prSet presAssocID="{3959A77D-2C97-483E-87A4-1161B2B6A7F6}" presName="parentText" presStyleLbl="node1" presStyleIdx="1" presStyleCnt="2">
        <dgm:presLayoutVars>
          <dgm:chMax val="1"/>
          <dgm:bulletEnabled val="1"/>
        </dgm:presLayoutVars>
      </dgm:prSet>
      <dgm:spPr/>
    </dgm:pt>
  </dgm:ptLst>
  <dgm:cxnLst>
    <dgm:cxn modelId="{1CCC7B4C-4C46-45C5-A511-281D6239089E}" type="presOf" srcId="{9CFF97A1-E43E-46A9-9C70-6EE037561204}" destId="{160ADEA8-866B-4E88-961B-97891588C425}" srcOrd="0" destOrd="0" presId="urn:microsoft.com/office/officeart/2005/8/layout/vList5"/>
    <dgm:cxn modelId="{962070A9-7FF3-47B7-B63E-79F88F18B066}" srcId="{53BD55B0-12C9-4C5B-A344-F3CC811FDA38}" destId="{9CFF97A1-E43E-46A9-9C70-6EE037561204}" srcOrd="0" destOrd="0" parTransId="{757371E4-0BE7-4DAE-B93C-EAC8FAF19E75}" sibTransId="{AE2DCAE1-4230-4E42-9496-1A7F7546AA9E}"/>
    <dgm:cxn modelId="{5CCEC0B6-A0AF-4115-9729-B140669AE660}" type="presOf" srcId="{3959A77D-2C97-483E-87A4-1161B2B6A7F6}" destId="{81BC4917-442F-47CE-BFD7-EA173FDA4E3E}" srcOrd="0" destOrd="0" presId="urn:microsoft.com/office/officeart/2005/8/layout/vList5"/>
    <dgm:cxn modelId="{7D594BCE-E2D7-4EFC-B9B5-AA0ED818C0B3}" type="presOf" srcId="{53BD55B0-12C9-4C5B-A344-F3CC811FDA38}" destId="{83E57052-40AC-4E59-B3B0-F8EEDF41A5B5}" srcOrd="0" destOrd="0" presId="urn:microsoft.com/office/officeart/2005/8/layout/vList5"/>
    <dgm:cxn modelId="{5E51C6EF-6CCE-4A8B-92D3-54A82D1C64CC}" srcId="{53BD55B0-12C9-4C5B-A344-F3CC811FDA38}" destId="{3959A77D-2C97-483E-87A4-1161B2B6A7F6}" srcOrd="1" destOrd="0" parTransId="{A9D7A2B9-0903-45A0-90A5-8E673ACEF44A}" sibTransId="{79E4BF8B-3C63-4577-B312-F11CACE7E8D7}"/>
    <dgm:cxn modelId="{5F139FBF-89EC-400B-9128-A87C70200F6F}" type="presParOf" srcId="{83E57052-40AC-4E59-B3B0-F8EEDF41A5B5}" destId="{DD67C005-0287-4816-A4FC-53B9A69F3328}" srcOrd="0" destOrd="0" presId="urn:microsoft.com/office/officeart/2005/8/layout/vList5"/>
    <dgm:cxn modelId="{49BECD56-7C93-4C6B-923B-83B369D07434}" type="presParOf" srcId="{DD67C005-0287-4816-A4FC-53B9A69F3328}" destId="{160ADEA8-866B-4E88-961B-97891588C425}" srcOrd="0" destOrd="0" presId="urn:microsoft.com/office/officeart/2005/8/layout/vList5"/>
    <dgm:cxn modelId="{F4B28190-D102-4FE9-A6D6-F6089FD12FA3}" type="presParOf" srcId="{83E57052-40AC-4E59-B3B0-F8EEDF41A5B5}" destId="{62981AAA-D3D4-4946-8C9B-680EAB27389D}" srcOrd="1" destOrd="0" presId="urn:microsoft.com/office/officeart/2005/8/layout/vList5"/>
    <dgm:cxn modelId="{B84DB1B8-1B77-4384-B75E-1CD5699D2029}" type="presParOf" srcId="{83E57052-40AC-4E59-B3B0-F8EEDF41A5B5}" destId="{D32822A1-F515-43E2-BF11-5E917CAE2BF6}" srcOrd="2" destOrd="0" presId="urn:microsoft.com/office/officeart/2005/8/layout/vList5"/>
    <dgm:cxn modelId="{1F1340ED-40E5-46D4-AEFF-08501860B110}" type="presParOf" srcId="{D32822A1-F515-43E2-BF11-5E917CAE2BF6}" destId="{81BC4917-442F-47CE-BFD7-EA173FDA4E3E}" srcOrd="0" destOrd="0" presId="urn:microsoft.com/office/officeart/2005/8/layout/vList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3BD55B0-12C9-4C5B-A344-F3CC811FDA3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EA1F1315-71DB-4F89-9D69-85B594E2326A}">
      <dgm:prSet custT="1"/>
      <dgm:spPr>
        <a:solidFill>
          <a:schemeClr val="bg1">
            <a:lumMod val="85000"/>
          </a:schemeClr>
        </a:solidFill>
        <a:ln>
          <a:noFill/>
        </a:ln>
      </dgm:spPr>
      <dgm:t>
        <a:bodyPr/>
        <a:lstStyle/>
        <a:p>
          <a:r>
            <a:rPr lang="de-DE" sz="1500" b="1" dirty="0">
              <a:solidFill>
                <a:schemeClr val="tx1"/>
              </a:solidFill>
              <a:latin typeface="Segoe UI" panose="020B0502040204020203" pitchFamily="34" charset="0"/>
              <a:ea typeface="Segoe UI" panose="020B0502040204020203" pitchFamily="34" charset="0"/>
              <a:cs typeface="Segoe UI" panose="020B0502040204020203" pitchFamily="34" charset="0"/>
            </a:rPr>
            <a:t>Informed &amp; Reliable</a:t>
          </a:r>
          <a:r>
            <a:rPr lang="de-DE" sz="1500" dirty="0">
              <a:solidFill>
                <a:schemeClr val="tx1"/>
              </a:solidFill>
              <a:latin typeface="Segoe UI" panose="020B0502040204020203" pitchFamily="34" charset="0"/>
              <a:ea typeface="Segoe UI" panose="020B0502040204020203" pitchFamily="34" charset="0"/>
              <a:cs typeface="Segoe UI" panose="020B0502040204020203" pitchFamily="34" charset="0"/>
            </a:rPr>
            <a:t>– solid data on energy demand and available sources ready at hand!</a:t>
          </a:r>
          <a:endParaRPr lang="en-US" sz="1500" dirty="0">
            <a:solidFill>
              <a:schemeClr val="tx1"/>
            </a:solidFill>
          </a:endParaRPr>
        </a:p>
      </dgm:t>
    </dgm:pt>
    <dgm:pt modelId="{6356A67E-DB3F-44AE-814C-C821CDA5A2B2}" type="parTrans" cxnId="{F0C4C922-0AB6-404A-A932-6116B1C05A3B}">
      <dgm:prSet/>
      <dgm:spPr/>
      <dgm:t>
        <a:bodyPr/>
        <a:lstStyle/>
        <a:p>
          <a:endParaRPr lang="en-US"/>
        </a:p>
      </dgm:t>
    </dgm:pt>
    <dgm:pt modelId="{CEB793E5-A2E6-475E-B230-8A4786161B37}" type="sibTrans" cxnId="{F0C4C922-0AB6-404A-A932-6116B1C05A3B}">
      <dgm:prSet/>
      <dgm:spPr/>
      <dgm:t>
        <a:bodyPr/>
        <a:lstStyle/>
        <a:p>
          <a:endParaRPr lang="en-US"/>
        </a:p>
      </dgm:t>
    </dgm:pt>
    <dgm:pt modelId="{FDA939F9-F42A-40DC-A0D5-11957F57A9D7}">
      <dgm:prSet custT="1"/>
      <dgm:spPr>
        <a:solidFill>
          <a:schemeClr val="bg1">
            <a:lumMod val="85000"/>
          </a:schemeClr>
        </a:solidFill>
        <a:ln>
          <a:noFill/>
        </a:ln>
      </dgm:spPr>
      <dgm:t>
        <a:bodyPr/>
        <a:lstStyle/>
        <a:p>
          <a:r>
            <a:rPr lang="de-DE" sz="1500" b="1" dirty="0">
              <a:solidFill>
                <a:schemeClr val="tx1"/>
              </a:solidFill>
              <a:latin typeface="Segoe UI" panose="020B0502040204020203" pitchFamily="34" charset="0"/>
              <a:ea typeface="Segoe UI" panose="020B0502040204020203" pitchFamily="34" charset="0"/>
              <a:cs typeface="Segoe UI" panose="020B0502040204020203" pitchFamily="34" charset="0"/>
            </a:rPr>
            <a:t>Brief &amp; Easy </a:t>
          </a:r>
          <a:r>
            <a:rPr lang="de-DE" sz="1500" dirty="0">
              <a:solidFill>
                <a:schemeClr val="tx1"/>
              </a:solidFill>
              <a:latin typeface="Segoe UI" panose="020B0502040204020203" pitchFamily="34" charset="0"/>
              <a:ea typeface="Segoe UI" panose="020B0502040204020203" pitchFamily="34" charset="0"/>
              <a:cs typeface="Segoe UI" panose="020B0502040204020203" pitchFamily="34" charset="0"/>
            </a:rPr>
            <a:t>– transforming the data at hand into comprehensive </a:t>
          </a:r>
          <a:r>
            <a:rPr lang="en-US" sz="1500" dirty="0">
              <a:solidFill>
                <a:schemeClr val="tx1"/>
              </a:solidFill>
              <a:latin typeface="Segoe UI" panose="020B0502040204020203" pitchFamily="34" charset="0"/>
              <a:ea typeface="Segoe UI" panose="020B0502040204020203" pitchFamily="34" charset="0"/>
              <a:cs typeface="Segoe UI" panose="020B0502040204020203" pitchFamily="34" charset="0"/>
            </a:rPr>
            <a:t>pre-feasibility studies in a short timeframe</a:t>
          </a:r>
        </a:p>
      </dgm:t>
    </dgm:pt>
    <dgm:pt modelId="{C0E6E228-7513-46F8-972C-612503DCDC11}" type="parTrans" cxnId="{E147819D-5529-4DD0-B25C-29423A0C1577}">
      <dgm:prSet/>
      <dgm:spPr/>
      <dgm:t>
        <a:bodyPr/>
        <a:lstStyle/>
        <a:p>
          <a:endParaRPr lang="en-US"/>
        </a:p>
      </dgm:t>
    </dgm:pt>
    <dgm:pt modelId="{ED494A9E-FB64-470B-A163-A8BF967293FB}" type="sibTrans" cxnId="{E147819D-5529-4DD0-B25C-29423A0C1577}">
      <dgm:prSet/>
      <dgm:spPr/>
      <dgm:t>
        <a:bodyPr/>
        <a:lstStyle/>
        <a:p>
          <a:endParaRPr lang="en-US"/>
        </a:p>
      </dgm:t>
    </dgm:pt>
    <dgm:pt modelId="{83E57052-40AC-4E59-B3B0-F8EEDF41A5B5}" type="pres">
      <dgm:prSet presAssocID="{53BD55B0-12C9-4C5B-A344-F3CC811FDA38}" presName="Name0" presStyleCnt="0">
        <dgm:presLayoutVars>
          <dgm:dir val="rev"/>
          <dgm:animLvl val="lvl"/>
          <dgm:resizeHandles val="exact"/>
        </dgm:presLayoutVars>
      </dgm:prSet>
      <dgm:spPr/>
    </dgm:pt>
    <dgm:pt modelId="{890894A1-FA46-41C5-A5F5-3CF37FBED953}" type="pres">
      <dgm:prSet presAssocID="{EA1F1315-71DB-4F89-9D69-85B594E2326A}" presName="linNode" presStyleCnt="0"/>
      <dgm:spPr/>
    </dgm:pt>
    <dgm:pt modelId="{8B4127D5-31A3-403F-B1AE-3D8652FA2521}" type="pres">
      <dgm:prSet presAssocID="{EA1F1315-71DB-4F89-9D69-85B594E2326A}" presName="parentText" presStyleLbl="node1" presStyleIdx="0" presStyleCnt="2">
        <dgm:presLayoutVars>
          <dgm:chMax val="1"/>
          <dgm:bulletEnabled val="1"/>
        </dgm:presLayoutVars>
      </dgm:prSet>
      <dgm:spPr/>
    </dgm:pt>
    <dgm:pt modelId="{BE8C8059-EC07-46E6-B5B0-2C8DF730DD7E}" type="pres">
      <dgm:prSet presAssocID="{CEB793E5-A2E6-475E-B230-8A4786161B37}" presName="sp" presStyleCnt="0"/>
      <dgm:spPr/>
    </dgm:pt>
    <dgm:pt modelId="{698A67EF-5DD4-4B7C-BF6F-495E86C80855}" type="pres">
      <dgm:prSet presAssocID="{FDA939F9-F42A-40DC-A0D5-11957F57A9D7}" presName="linNode" presStyleCnt="0"/>
      <dgm:spPr/>
    </dgm:pt>
    <dgm:pt modelId="{D16A2656-BEF9-4A64-B98B-2124A63A8D7E}" type="pres">
      <dgm:prSet presAssocID="{FDA939F9-F42A-40DC-A0D5-11957F57A9D7}" presName="parentText" presStyleLbl="node1" presStyleIdx="1" presStyleCnt="2">
        <dgm:presLayoutVars>
          <dgm:chMax val="1"/>
          <dgm:bulletEnabled val="1"/>
        </dgm:presLayoutVars>
      </dgm:prSet>
      <dgm:spPr/>
    </dgm:pt>
  </dgm:ptLst>
  <dgm:cxnLst>
    <dgm:cxn modelId="{F0C4C922-0AB6-404A-A932-6116B1C05A3B}" srcId="{53BD55B0-12C9-4C5B-A344-F3CC811FDA38}" destId="{EA1F1315-71DB-4F89-9D69-85B594E2326A}" srcOrd="0" destOrd="0" parTransId="{6356A67E-DB3F-44AE-814C-C821CDA5A2B2}" sibTransId="{CEB793E5-A2E6-475E-B230-8A4786161B37}"/>
    <dgm:cxn modelId="{C0B7085D-1F4E-4771-BFBD-6D70A57BDBA6}" type="presOf" srcId="{EA1F1315-71DB-4F89-9D69-85B594E2326A}" destId="{8B4127D5-31A3-403F-B1AE-3D8652FA2521}" srcOrd="0" destOrd="0" presId="urn:microsoft.com/office/officeart/2005/8/layout/vList5"/>
    <dgm:cxn modelId="{E035B774-CC8B-4D75-83A2-C6128F889C11}" type="presOf" srcId="{FDA939F9-F42A-40DC-A0D5-11957F57A9D7}" destId="{D16A2656-BEF9-4A64-B98B-2124A63A8D7E}" srcOrd="0" destOrd="0" presId="urn:microsoft.com/office/officeart/2005/8/layout/vList5"/>
    <dgm:cxn modelId="{E147819D-5529-4DD0-B25C-29423A0C1577}" srcId="{53BD55B0-12C9-4C5B-A344-F3CC811FDA38}" destId="{FDA939F9-F42A-40DC-A0D5-11957F57A9D7}" srcOrd="1" destOrd="0" parTransId="{C0E6E228-7513-46F8-972C-612503DCDC11}" sibTransId="{ED494A9E-FB64-470B-A163-A8BF967293FB}"/>
    <dgm:cxn modelId="{7D594BCE-E2D7-4EFC-B9B5-AA0ED818C0B3}" type="presOf" srcId="{53BD55B0-12C9-4C5B-A344-F3CC811FDA38}" destId="{83E57052-40AC-4E59-B3B0-F8EEDF41A5B5}" srcOrd="0" destOrd="0" presId="urn:microsoft.com/office/officeart/2005/8/layout/vList5"/>
    <dgm:cxn modelId="{0E5D04BF-A314-4440-9E93-C6153060B314}" type="presParOf" srcId="{83E57052-40AC-4E59-B3B0-F8EEDF41A5B5}" destId="{890894A1-FA46-41C5-A5F5-3CF37FBED953}" srcOrd="0" destOrd="0" presId="urn:microsoft.com/office/officeart/2005/8/layout/vList5"/>
    <dgm:cxn modelId="{00E7B38C-04CF-4FF5-BC07-C1E8A184E373}" type="presParOf" srcId="{890894A1-FA46-41C5-A5F5-3CF37FBED953}" destId="{8B4127D5-31A3-403F-B1AE-3D8652FA2521}" srcOrd="0" destOrd="0" presId="urn:microsoft.com/office/officeart/2005/8/layout/vList5"/>
    <dgm:cxn modelId="{2A2A2E8D-4B1E-4B06-B726-CB4129B49DB5}" type="presParOf" srcId="{83E57052-40AC-4E59-B3B0-F8EEDF41A5B5}" destId="{BE8C8059-EC07-46E6-B5B0-2C8DF730DD7E}" srcOrd="1" destOrd="0" presId="urn:microsoft.com/office/officeart/2005/8/layout/vList5"/>
    <dgm:cxn modelId="{E5F31F3F-F6F7-4DEE-9975-01E0505D6743}" type="presParOf" srcId="{83E57052-40AC-4E59-B3B0-F8EEDF41A5B5}" destId="{698A67EF-5DD4-4B7C-BF6F-495E86C80855}" srcOrd="2" destOrd="0" presId="urn:microsoft.com/office/officeart/2005/8/layout/vList5"/>
    <dgm:cxn modelId="{BF5D45A5-D52E-46D9-9C9F-5A5B93A93914}" type="presParOf" srcId="{698A67EF-5DD4-4B7C-BF6F-495E86C80855}" destId="{D16A2656-BEF9-4A64-B98B-2124A63A8D7E}"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3BD55B0-12C9-4C5B-A344-F3CC811FDA3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7A2AACE1-76EB-4F1F-BFF6-9CCD16BE475A}">
      <dgm:prSet custT="1"/>
      <dgm:spPr>
        <a:solidFill>
          <a:schemeClr val="bg1">
            <a:lumMod val="85000"/>
          </a:schemeClr>
        </a:solidFill>
        <a:ln>
          <a:noFill/>
        </a:ln>
      </dgm:spPr>
      <dgm:t>
        <a:bodyPr/>
        <a:lstStyle/>
        <a:p>
          <a:r>
            <a:rPr lang="de-DE" sz="1500" b="1" dirty="0">
              <a:solidFill>
                <a:schemeClr val="tx1"/>
              </a:solidFill>
              <a:latin typeface="Segoe UI" panose="020B0502040204020203" pitchFamily="34" charset="0"/>
              <a:ea typeface="Segoe UI" panose="020B0502040204020203" pitchFamily="34" charset="0"/>
              <a:cs typeface="Segoe UI" panose="020B0502040204020203" pitchFamily="34" charset="0"/>
            </a:rPr>
            <a:t>Targeted &amp; Efficient </a:t>
          </a:r>
          <a:r>
            <a:rPr lang="de-DE" sz="1500" dirty="0">
              <a:solidFill>
                <a:schemeClr val="tx1"/>
              </a:solidFill>
              <a:latin typeface="Segoe UI" panose="020B0502040204020203" pitchFamily="34" charset="0"/>
              <a:ea typeface="Segoe UI" panose="020B0502040204020203" pitchFamily="34" charset="0"/>
              <a:cs typeface="Segoe UI" panose="020B0502040204020203" pitchFamily="34" charset="0"/>
            </a:rPr>
            <a:t>– Context optimal results for a cost- and time effective use of budget, energy efficiency and renwwable energy potential and existing infrastructure</a:t>
          </a:r>
          <a:endParaRPr lang="en-US" sz="15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3CF003CA-3B07-4B16-A5AF-34B64CF2DBA1}" type="parTrans" cxnId="{B9E6D168-E8B7-46D3-86A9-9EFE12F47FBC}">
      <dgm:prSet/>
      <dgm:spPr/>
      <dgm:t>
        <a:bodyPr/>
        <a:lstStyle/>
        <a:p>
          <a:endParaRPr lang="en-US">
            <a:solidFill>
              <a:schemeClr val="tx1"/>
            </a:solidFill>
          </a:endParaRPr>
        </a:p>
      </dgm:t>
    </dgm:pt>
    <dgm:pt modelId="{2668E43B-2EBB-4903-9F57-302FF7960016}" type="sibTrans" cxnId="{B9E6D168-E8B7-46D3-86A9-9EFE12F47FBC}">
      <dgm:prSet/>
      <dgm:spPr/>
      <dgm:t>
        <a:bodyPr/>
        <a:lstStyle/>
        <a:p>
          <a:endParaRPr lang="en-US">
            <a:solidFill>
              <a:schemeClr val="tx1"/>
            </a:solidFill>
          </a:endParaRPr>
        </a:p>
      </dgm:t>
    </dgm:pt>
    <dgm:pt modelId="{3BB7271C-A685-442E-8656-525521F18B5A}">
      <dgm:prSet custT="1"/>
      <dgm:spPr>
        <a:solidFill>
          <a:schemeClr val="bg1">
            <a:lumMod val="85000"/>
          </a:schemeClr>
        </a:solidFill>
        <a:ln>
          <a:noFill/>
        </a:ln>
      </dgm:spPr>
      <dgm:t>
        <a:bodyPr/>
        <a:lstStyle/>
        <a:p>
          <a:r>
            <a:rPr lang="de-DE" sz="1500" b="1" dirty="0">
              <a:solidFill>
                <a:schemeClr val="tx1"/>
              </a:solidFill>
              <a:latin typeface="Segoe UI" panose="020B0502040204020203" pitchFamily="34" charset="0"/>
              <a:ea typeface="Segoe UI" panose="020B0502040204020203" pitchFamily="34" charset="0"/>
              <a:cs typeface="Segoe UI" panose="020B0502040204020203" pitchFamily="34" charset="0"/>
            </a:rPr>
            <a:t>Enabling &amp; Proactive </a:t>
          </a:r>
          <a:r>
            <a:rPr lang="de-DE" sz="1500" dirty="0">
              <a:solidFill>
                <a:schemeClr val="tx1"/>
              </a:solidFill>
              <a:latin typeface="Segoe UI" panose="020B0502040204020203" pitchFamily="34" charset="0"/>
              <a:ea typeface="Segoe UI" panose="020B0502040204020203" pitchFamily="34" charset="0"/>
              <a:cs typeface="Segoe UI" panose="020B0502040204020203" pitchFamily="34" charset="0"/>
            </a:rPr>
            <a:t>– Building up </a:t>
          </a:r>
          <a:r>
            <a:rPr lang="en-US" sz="1500" dirty="0">
              <a:solidFill>
                <a:schemeClr val="tx1"/>
              </a:solidFill>
              <a:latin typeface="Segoe UI" panose="020B0502040204020203" pitchFamily="34" charset="0"/>
              <a:ea typeface="Segoe UI" panose="020B0502040204020203" pitchFamily="34" charset="0"/>
              <a:cs typeface="Segoe UI" panose="020B0502040204020203" pitchFamily="34" charset="0"/>
            </a:rPr>
            <a:t>in-house capacity with every project, independent of external consultancy</a:t>
          </a:r>
        </a:p>
      </dgm:t>
    </dgm:pt>
    <dgm:pt modelId="{F2D83AD3-5649-4944-A8AB-1DB15ECFA8BE}" type="parTrans" cxnId="{AAEA4EA5-9B98-4BBC-85C1-3613B7118EF2}">
      <dgm:prSet/>
      <dgm:spPr/>
      <dgm:t>
        <a:bodyPr/>
        <a:lstStyle/>
        <a:p>
          <a:endParaRPr lang="en-US">
            <a:solidFill>
              <a:schemeClr val="tx1"/>
            </a:solidFill>
          </a:endParaRPr>
        </a:p>
      </dgm:t>
    </dgm:pt>
    <dgm:pt modelId="{594DC401-04CF-4392-B5AD-1DAE41A058F7}" type="sibTrans" cxnId="{AAEA4EA5-9B98-4BBC-85C1-3613B7118EF2}">
      <dgm:prSet/>
      <dgm:spPr/>
      <dgm:t>
        <a:bodyPr/>
        <a:lstStyle/>
        <a:p>
          <a:endParaRPr lang="en-US">
            <a:solidFill>
              <a:schemeClr val="tx1"/>
            </a:solidFill>
          </a:endParaRPr>
        </a:p>
      </dgm:t>
    </dgm:pt>
    <dgm:pt modelId="{83E57052-40AC-4E59-B3B0-F8EEDF41A5B5}" type="pres">
      <dgm:prSet presAssocID="{53BD55B0-12C9-4C5B-A344-F3CC811FDA38}" presName="Name0" presStyleCnt="0">
        <dgm:presLayoutVars>
          <dgm:dir val="rev"/>
          <dgm:animLvl val="lvl"/>
          <dgm:resizeHandles val="exact"/>
        </dgm:presLayoutVars>
      </dgm:prSet>
      <dgm:spPr/>
    </dgm:pt>
    <dgm:pt modelId="{73B13B28-49E1-4B7A-A3AB-ADA0B09F4245}" type="pres">
      <dgm:prSet presAssocID="{7A2AACE1-76EB-4F1F-BFF6-9CCD16BE475A}" presName="linNode" presStyleCnt="0"/>
      <dgm:spPr/>
    </dgm:pt>
    <dgm:pt modelId="{5C18F046-2EF2-492D-9B54-1B2B8BE7FDD2}" type="pres">
      <dgm:prSet presAssocID="{7A2AACE1-76EB-4F1F-BFF6-9CCD16BE475A}" presName="parentText" presStyleLbl="node1" presStyleIdx="0" presStyleCnt="2">
        <dgm:presLayoutVars>
          <dgm:chMax val="1"/>
          <dgm:bulletEnabled val="1"/>
        </dgm:presLayoutVars>
      </dgm:prSet>
      <dgm:spPr/>
    </dgm:pt>
    <dgm:pt modelId="{88800F8B-194B-4508-AF4A-8FCF553E3795}" type="pres">
      <dgm:prSet presAssocID="{2668E43B-2EBB-4903-9F57-302FF7960016}" presName="sp" presStyleCnt="0"/>
      <dgm:spPr/>
    </dgm:pt>
    <dgm:pt modelId="{45C5DC10-08AB-4871-B9BB-C418198100DA}" type="pres">
      <dgm:prSet presAssocID="{3BB7271C-A685-442E-8656-525521F18B5A}" presName="linNode" presStyleCnt="0"/>
      <dgm:spPr/>
    </dgm:pt>
    <dgm:pt modelId="{722EC6FB-0E13-4AE1-B429-26275EC1A533}" type="pres">
      <dgm:prSet presAssocID="{3BB7271C-A685-442E-8656-525521F18B5A}" presName="parentText" presStyleLbl="node1" presStyleIdx="1" presStyleCnt="2">
        <dgm:presLayoutVars>
          <dgm:chMax val="1"/>
          <dgm:bulletEnabled val="1"/>
        </dgm:presLayoutVars>
      </dgm:prSet>
      <dgm:spPr/>
    </dgm:pt>
  </dgm:ptLst>
  <dgm:cxnLst>
    <dgm:cxn modelId="{F0A2E914-2223-443F-A905-CA4AEA04333B}" type="presOf" srcId="{7A2AACE1-76EB-4F1F-BFF6-9CCD16BE475A}" destId="{5C18F046-2EF2-492D-9B54-1B2B8BE7FDD2}" srcOrd="0" destOrd="0" presId="urn:microsoft.com/office/officeart/2005/8/layout/vList5"/>
    <dgm:cxn modelId="{B9E6D168-E8B7-46D3-86A9-9EFE12F47FBC}" srcId="{53BD55B0-12C9-4C5B-A344-F3CC811FDA38}" destId="{7A2AACE1-76EB-4F1F-BFF6-9CCD16BE475A}" srcOrd="0" destOrd="0" parTransId="{3CF003CA-3B07-4B16-A5AF-34B64CF2DBA1}" sibTransId="{2668E43B-2EBB-4903-9F57-302FF7960016}"/>
    <dgm:cxn modelId="{75763E4F-99F9-4977-B80C-59992FB6756B}" type="presOf" srcId="{3BB7271C-A685-442E-8656-525521F18B5A}" destId="{722EC6FB-0E13-4AE1-B429-26275EC1A533}" srcOrd="0" destOrd="0" presId="urn:microsoft.com/office/officeart/2005/8/layout/vList5"/>
    <dgm:cxn modelId="{AAEA4EA5-9B98-4BBC-85C1-3613B7118EF2}" srcId="{53BD55B0-12C9-4C5B-A344-F3CC811FDA38}" destId="{3BB7271C-A685-442E-8656-525521F18B5A}" srcOrd="1" destOrd="0" parTransId="{F2D83AD3-5649-4944-A8AB-1DB15ECFA8BE}" sibTransId="{594DC401-04CF-4392-B5AD-1DAE41A058F7}"/>
    <dgm:cxn modelId="{7D594BCE-E2D7-4EFC-B9B5-AA0ED818C0B3}" type="presOf" srcId="{53BD55B0-12C9-4C5B-A344-F3CC811FDA38}" destId="{83E57052-40AC-4E59-B3B0-F8EEDF41A5B5}" srcOrd="0" destOrd="0" presId="urn:microsoft.com/office/officeart/2005/8/layout/vList5"/>
    <dgm:cxn modelId="{49CA358E-79F9-44FF-9C0B-DA268774FCDC}" type="presParOf" srcId="{83E57052-40AC-4E59-B3B0-F8EEDF41A5B5}" destId="{73B13B28-49E1-4B7A-A3AB-ADA0B09F4245}" srcOrd="0" destOrd="0" presId="urn:microsoft.com/office/officeart/2005/8/layout/vList5"/>
    <dgm:cxn modelId="{95C7EBE3-EAE5-4E74-8B4D-BE8D3844C13C}" type="presParOf" srcId="{73B13B28-49E1-4B7A-A3AB-ADA0B09F4245}" destId="{5C18F046-2EF2-492D-9B54-1B2B8BE7FDD2}" srcOrd="0" destOrd="0" presId="urn:microsoft.com/office/officeart/2005/8/layout/vList5"/>
    <dgm:cxn modelId="{9095209E-47D5-42F4-B8FF-64832D93E91C}" type="presParOf" srcId="{83E57052-40AC-4E59-B3B0-F8EEDF41A5B5}" destId="{88800F8B-194B-4508-AF4A-8FCF553E3795}" srcOrd="1" destOrd="0" presId="urn:microsoft.com/office/officeart/2005/8/layout/vList5"/>
    <dgm:cxn modelId="{CF6502ED-03CA-4FE4-8D39-F9079CE41589}" type="presParOf" srcId="{83E57052-40AC-4E59-B3B0-F8EEDF41A5B5}" destId="{45C5DC10-08AB-4871-B9BB-C418198100DA}" srcOrd="2" destOrd="0" presId="urn:microsoft.com/office/officeart/2005/8/layout/vList5"/>
    <dgm:cxn modelId="{E6093899-9F70-43F3-A7BF-506E49DF8E41}" type="presParOf" srcId="{45C5DC10-08AB-4871-B9BB-C418198100DA}" destId="{722EC6FB-0E13-4AE1-B429-26275EC1A533}" srcOrd="0" destOrd="0" presId="urn:microsoft.com/office/officeart/2005/8/layout/vList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DAF5493-BA8F-4BBB-8449-6A845883780B}" type="doc">
      <dgm:prSet loTypeId="urn:microsoft.com/office/officeart/2005/8/layout/pList2" loCatId="list" qsTypeId="urn:microsoft.com/office/officeart/2005/8/quickstyle/simple1" qsCatId="simple" csTypeId="urn:microsoft.com/office/officeart/2005/8/colors/accent1_1" csCatId="accent1" phldr="1"/>
      <dgm:spPr/>
      <dgm:t>
        <a:bodyPr/>
        <a:lstStyle/>
        <a:p>
          <a:endParaRPr lang="en-US"/>
        </a:p>
      </dgm:t>
    </dgm:pt>
    <dgm:pt modelId="{F857EF7C-F7B4-40C0-8B77-71FE5DFA6F58}">
      <dgm:prSet phldrT="[Text]" custT="1"/>
      <dgm:spPr/>
      <dgm:t>
        <a:bodyPr/>
        <a:lstStyle/>
        <a:p>
          <a:r>
            <a:rPr lang="en-GB" sz="1300" dirty="0">
              <a:latin typeface="Segoe UI" panose="020B0502040204020203" pitchFamily="34" charset="0"/>
              <a:ea typeface="Segoe UI" panose="020B0502040204020203" pitchFamily="34" charset="0"/>
              <a:cs typeface="Segoe UI" panose="020B0502040204020203" pitchFamily="34" charset="0"/>
            </a:rPr>
            <a:t>Expansion of  existing district heating and cooling networks by identifying which buildings, streets or neighbourhoods to connect to the network</a:t>
          </a:r>
          <a:r>
            <a:rPr lang="en-GB" sz="1300" dirty="0"/>
            <a:t> </a:t>
          </a:r>
          <a:endParaRPr lang="en-US" sz="1300" dirty="0"/>
        </a:p>
      </dgm:t>
    </dgm:pt>
    <dgm:pt modelId="{E38993E8-B108-465E-9900-7EAC6C36F826}" type="parTrans" cxnId="{30088FCB-8C17-4FAA-B722-F42278555116}">
      <dgm:prSet/>
      <dgm:spPr/>
      <dgm:t>
        <a:bodyPr/>
        <a:lstStyle/>
        <a:p>
          <a:endParaRPr lang="en-US"/>
        </a:p>
      </dgm:t>
    </dgm:pt>
    <dgm:pt modelId="{86F68283-A1B3-4A63-BACF-626D75463A2F}" type="sibTrans" cxnId="{30088FCB-8C17-4FAA-B722-F42278555116}">
      <dgm:prSet/>
      <dgm:spPr/>
      <dgm:t>
        <a:bodyPr/>
        <a:lstStyle/>
        <a:p>
          <a:endParaRPr lang="en-US"/>
        </a:p>
      </dgm:t>
    </dgm:pt>
    <dgm:pt modelId="{6330F77C-2FA1-44D8-91F5-DB805E16483B}">
      <dgm:prSet custT="1"/>
      <dgm:spPr/>
      <dgm:t>
        <a:bodyPr/>
        <a:lstStyle/>
        <a:p>
          <a:r>
            <a:rPr lang="en-GB" sz="1300" spc="-1" dirty="0">
              <a:solidFill>
                <a:srgbClr val="000000"/>
              </a:solidFill>
              <a:uFill>
                <a:solidFill>
                  <a:srgbClr val="FFFFFF"/>
                </a:solidFill>
              </a:uFill>
              <a:latin typeface="Segoe UI"/>
            </a:rPr>
            <a:t>Identifying local energy demands for known energy sources</a:t>
          </a:r>
          <a:r>
            <a:rPr lang="en-GB" sz="1300" dirty="0">
              <a:latin typeface="Segoe UI" panose="020B0502040204020203" pitchFamily="34" charset="0"/>
              <a:ea typeface="Segoe UI" panose="020B0502040204020203" pitchFamily="34" charset="0"/>
              <a:cs typeface="Segoe UI" panose="020B0502040204020203" pitchFamily="34" charset="0"/>
            </a:rPr>
            <a:t> and finding the best route for the pipework</a:t>
          </a:r>
          <a:endParaRPr lang="en-GB" sz="1300" dirty="0"/>
        </a:p>
      </dgm:t>
    </dgm:pt>
    <dgm:pt modelId="{F9D80E58-76FD-46A6-BCB8-077D02A47E39}" type="parTrans" cxnId="{2EAC294A-1A20-47CB-8D86-0030F1EF7F94}">
      <dgm:prSet/>
      <dgm:spPr/>
      <dgm:t>
        <a:bodyPr/>
        <a:lstStyle/>
        <a:p>
          <a:endParaRPr lang="en-US"/>
        </a:p>
      </dgm:t>
    </dgm:pt>
    <dgm:pt modelId="{6B717057-3C03-45FE-AF0F-613A4951C307}" type="sibTrans" cxnId="{2EAC294A-1A20-47CB-8D86-0030F1EF7F94}">
      <dgm:prSet/>
      <dgm:spPr/>
      <dgm:t>
        <a:bodyPr/>
        <a:lstStyle/>
        <a:p>
          <a:endParaRPr lang="en-US"/>
        </a:p>
      </dgm:t>
    </dgm:pt>
    <dgm:pt modelId="{8DA28108-FA49-454C-8C0A-EE36981FA42A}">
      <dgm:prSet custT="1"/>
      <dgm:spPr/>
      <dgm:t>
        <a:bodyPr/>
        <a:lstStyle/>
        <a:p>
          <a:r>
            <a:rPr lang="en-GB" sz="1300" spc="-1" dirty="0">
              <a:solidFill>
                <a:srgbClr val="000000"/>
              </a:solidFill>
              <a:uFill>
                <a:solidFill>
                  <a:srgbClr val="FFFFFF"/>
                </a:solidFill>
              </a:uFill>
              <a:latin typeface="Segoe UI"/>
            </a:rPr>
            <a:t>Optimal network solution to link</a:t>
          </a:r>
          <a:r>
            <a:rPr lang="en-GB" sz="1300" dirty="0">
              <a:latin typeface="Segoe UI" panose="020B0502040204020203" pitchFamily="34" charset="0"/>
              <a:ea typeface="Segoe UI" panose="020B0502040204020203" pitchFamily="34" charset="0"/>
              <a:cs typeface="Segoe UI" panose="020B0502040204020203" pitchFamily="34" charset="0"/>
            </a:rPr>
            <a:t> available energy sources with known demand</a:t>
          </a:r>
          <a:endParaRPr lang="en-US" sz="1300" dirty="0"/>
        </a:p>
      </dgm:t>
    </dgm:pt>
    <dgm:pt modelId="{470EF7B9-7113-4F69-8B7B-948367F2C485}" type="parTrans" cxnId="{C20E6B88-97D6-450B-AC61-5B6FE5E1FC36}">
      <dgm:prSet/>
      <dgm:spPr/>
      <dgm:t>
        <a:bodyPr/>
        <a:lstStyle/>
        <a:p>
          <a:endParaRPr lang="en-US"/>
        </a:p>
      </dgm:t>
    </dgm:pt>
    <dgm:pt modelId="{5F2AC4AB-D562-4F98-9ED2-E8BA6C96DDA3}" type="sibTrans" cxnId="{C20E6B88-97D6-450B-AC61-5B6FE5E1FC36}">
      <dgm:prSet/>
      <dgm:spPr/>
      <dgm:t>
        <a:bodyPr/>
        <a:lstStyle/>
        <a:p>
          <a:endParaRPr lang="en-US"/>
        </a:p>
      </dgm:t>
    </dgm:pt>
    <dgm:pt modelId="{772FF17B-A6EA-4ACB-BA5B-5D92B2A67204}">
      <dgm:prSet custT="1"/>
      <dgm:spPr/>
      <dgm:t>
        <a:bodyPr/>
        <a:lstStyle/>
        <a:p>
          <a:r>
            <a:rPr lang="en-GB" sz="1300" spc="-1" dirty="0">
              <a:solidFill>
                <a:srgbClr val="000000"/>
              </a:solidFill>
              <a:uFill>
                <a:solidFill>
                  <a:srgbClr val="FFFFFF"/>
                </a:solidFill>
              </a:uFill>
              <a:latin typeface="Segoe UI"/>
            </a:rPr>
            <a:t>Singling out optimal solution for energy demand reduction and by comparing network vs no network options</a:t>
          </a:r>
          <a:endParaRPr lang="en-US" sz="1300" dirty="0"/>
        </a:p>
      </dgm:t>
    </dgm:pt>
    <dgm:pt modelId="{36EA7108-3D5B-4120-8D32-9266487C567E}" type="parTrans" cxnId="{BD9C6371-CC5C-418F-B5CD-B8BF1D59D9D1}">
      <dgm:prSet/>
      <dgm:spPr/>
      <dgm:t>
        <a:bodyPr/>
        <a:lstStyle/>
        <a:p>
          <a:endParaRPr lang="en-US"/>
        </a:p>
      </dgm:t>
    </dgm:pt>
    <dgm:pt modelId="{CB1378E5-0B5E-48A3-A188-6FC625978727}" type="sibTrans" cxnId="{BD9C6371-CC5C-418F-B5CD-B8BF1D59D9D1}">
      <dgm:prSet/>
      <dgm:spPr/>
      <dgm:t>
        <a:bodyPr/>
        <a:lstStyle/>
        <a:p>
          <a:endParaRPr lang="en-US"/>
        </a:p>
      </dgm:t>
    </dgm:pt>
    <dgm:pt modelId="{DB69C169-F105-427A-9501-BE01D33C112E}" type="pres">
      <dgm:prSet presAssocID="{8DAF5493-BA8F-4BBB-8449-6A845883780B}" presName="Name0" presStyleCnt="0">
        <dgm:presLayoutVars>
          <dgm:dir/>
          <dgm:resizeHandles val="exact"/>
        </dgm:presLayoutVars>
      </dgm:prSet>
      <dgm:spPr/>
    </dgm:pt>
    <dgm:pt modelId="{2FD9B8F5-F512-40DB-9BC7-F4E3B4E43083}" type="pres">
      <dgm:prSet presAssocID="{8DAF5493-BA8F-4BBB-8449-6A845883780B}" presName="bkgdShp" presStyleLbl="alignAccFollowNode1" presStyleIdx="0" presStyleCnt="1" custLinFactNeighborY="10170"/>
      <dgm:spPr/>
    </dgm:pt>
    <dgm:pt modelId="{9C4EE3A5-E2C6-48AD-BCED-923630346533}" type="pres">
      <dgm:prSet presAssocID="{8DAF5493-BA8F-4BBB-8449-6A845883780B}" presName="linComp" presStyleCnt="0"/>
      <dgm:spPr/>
    </dgm:pt>
    <dgm:pt modelId="{5FFFD640-4296-4A1E-AB9B-C55BD732F2A4}" type="pres">
      <dgm:prSet presAssocID="{F857EF7C-F7B4-40C0-8B77-71FE5DFA6F58}" presName="compNode" presStyleCnt="0"/>
      <dgm:spPr/>
    </dgm:pt>
    <dgm:pt modelId="{8CE82548-FC1E-478D-B11C-8BEC82AA401E}" type="pres">
      <dgm:prSet presAssocID="{F857EF7C-F7B4-40C0-8B77-71FE5DFA6F58}" presName="node" presStyleLbl="node1" presStyleIdx="0" presStyleCnt="4" custScaleY="81510">
        <dgm:presLayoutVars>
          <dgm:bulletEnabled val="1"/>
        </dgm:presLayoutVars>
      </dgm:prSet>
      <dgm:spPr/>
    </dgm:pt>
    <dgm:pt modelId="{8F1BE306-4CE9-4B8F-BA09-821BC236DD3A}" type="pres">
      <dgm:prSet presAssocID="{F857EF7C-F7B4-40C0-8B77-71FE5DFA6F58}" presName="invisiNode" presStyleLbl="node1" presStyleIdx="0" presStyleCnt="4"/>
      <dgm:spPr/>
    </dgm:pt>
    <dgm:pt modelId="{9D2F0DE4-EA74-4734-856C-437E7463DB31}" type="pres">
      <dgm:prSet presAssocID="{F857EF7C-F7B4-40C0-8B77-71FE5DFA6F58}" presName="imagNode"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33000" b="-33000"/>
          </a:stretch>
        </a:blipFill>
      </dgm:spPr>
    </dgm:pt>
    <dgm:pt modelId="{1482837F-090D-4319-9866-4A31D0BE4135}" type="pres">
      <dgm:prSet presAssocID="{86F68283-A1B3-4A63-BACF-626D75463A2F}" presName="sibTrans" presStyleLbl="sibTrans2D1" presStyleIdx="0" presStyleCnt="0"/>
      <dgm:spPr/>
    </dgm:pt>
    <dgm:pt modelId="{6ABCB670-0028-4777-9708-C2B22F227C7F}" type="pres">
      <dgm:prSet presAssocID="{6330F77C-2FA1-44D8-91F5-DB805E16483B}" presName="compNode" presStyleCnt="0"/>
      <dgm:spPr/>
    </dgm:pt>
    <dgm:pt modelId="{C2671EC8-A682-4953-8AA7-AEF78149D577}" type="pres">
      <dgm:prSet presAssocID="{6330F77C-2FA1-44D8-91F5-DB805E16483B}" presName="node" presStyleLbl="node1" presStyleIdx="1" presStyleCnt="4" custScaleY="81510">
        <dgm:presLayoutVars>
          <dgm:bulletEnabled val="1"/>
        </dgm:presLayoutVars>
      </dgm:prSet>
      <dgm:spPr/>
    </dgm:pt>
    <dgm:pt modelId="{C141C403-04B8-4A43-9F07-4CBD81E099AE}" type="pres">
      <dgm:prSet presAssocID="{6330F77C-2FA1-44D8-91F5-DB805E16483B}" presName="invisiNode" presStyleLbl="node1" presStyleIdx="1" presStyleCnt="4"/>
      <dgm:spPr/>
    </dgm:pt>
    <dgm:pt modelId="{B3653819-3680-407A-A8D7-F5507F35BA61}" type="pres">
      <dgm:prSet presAssocID="{6330F77C-2FA1-44D8-91F5-DB805E16483B}" presName="imagNode"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3000" b="-33000"/>
          </a:stretch>
        </a:blipFill>
      </dgm:spPr>
    </dgm:pt>
    <dgm:pt modelId="{22D5AD63-B892-4C6A-91A4-528A82E194EA}" type="pres">
      <dgm:prSet presAssocID="{6B717057-3C03-45FE-AF0F-613A4951C307}" presName="sibTrans" presStyleLbl="sibTrans2D1" presStyleIdx="0" presStyleCnt="0"/>
      <dgm:spPr/>
    </dgm:pt>
    <dgm:pt modelId="{5CF3D740-9CFD-4492-A812-2A6E4A26A5AC}" type="pres">
      <dgm:prSet presAssocID="{8DA28108-FA49-454C-8C0A-EE36981FA42A}" presName="compNode" presStyleCnt="0"/>
      <dgm:spPr/>
    </dgm:pt>
    <dgm:pt modelId="{E9A849B4-E37A-47A4-BD5A-E9C9CAD38E42}" type="pres">
      <dgm:prSet presAssocID="{8DA28108-FA49-454C-8C0A-EE36981FA42A}" presName="node" presStyleLbl="node1" presStyleIdx="2" presStyleCnt="4" custScaleY="81510">
        <dgm:presLayoutVars>
          <dgm:bulletEnabled val="1"/>
        </dgm:presLayoutVars>
      </dgm:prSet>
      <dgm:spPr/>
    </dgm:pt>
    <dgm:pt modelId="{F33C8B64-30C9-49BB-B2E2-9D7F6502BC9E}" type="pres">
      <dgm:prSet presAssocID="{8DA28108-FA49-454C-8C0A-EE36981FA42A}" presName="invisiNode" presStyleLbl="node1" presStyleIdx="2" presStyleCnt="4"/>
      <dgm:spPr/>
    </dgm:pt>
    <dgm:pt modelId="{03CE5EE1-3D20-4A3E-8557-1D34E93ACF25}" type="pres">
      <dgm:prSet presAssocID="{8DA28108-FA49-454C-8C0A-EE36981FA42A}" presName="imagNod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0" r="-20000"/>
          </a:stretch>
        </a:blipFill>
      </dgm:spPr>
    </dgm:pt>
    <dgm:pt modelId="{3D29C71B-E7B3-40CD-BC2C-53DDDB301A86}" type="pres">
      <dgm:prSet presAssocID="{5F2AC4AB-D562-4F98-9ED2-E8BA6C96DDA3}" presName="sibTrans" presStyleLbl="sibTrans2D1" presStyleIdx="0" presStyleCnt="0"/>
      <dgm:spPr/>
    </dgm:pt>
    <dgm:pt modelId="{DC033C00-CA8D-458B-8AE7-4BCB3E67AC77}" type="pres">
      <dgm:prSet presAssocID="{772FF17B-A6EA-4ACB-BA5B-5D92B2A67204}" presName="compNode" presStyleCnt="0"/>
      <dgm:spPr/>
    </dgm:pt>
    <dgm:pt modelId="{C14C27B6-CC37-4A4A-B2D6-9DBC30E21C8C}" type="pres">
      <dgm:prSet presAssocID="{772FF17B-A6EA-4ACB-BA5B-5D92B2A67204}" presName="node" presStyleLbl="node1" presStyleIdx="3" presStyleCnt="4" custScaleY="81510">
        <dgm:presLayoutVars>
          <dgm:bulletEnabled val="1"/>
        </dgm:presLayoutVars>
      </dgm:prSet>
      <dgm:spPr/>
    </dgm:pt>
    <dgm:pt modelId="{864AE5FD-9CA9-4FB9-AFBE-431B7A99E689}" type="pres">
      <dgm:prSet presAssocID="{772FF17B-A6EA-4ACB-BA5B-5D92B2A67204}" presName="invisiNode" presStyleLbl="node1" presStyleIdx="3" presStyleCnt="4"/>
      <dgm:spPr/>
    </dgm:pt>
    <dgm:pt modelId="{8D3AD79D-62D2-4B41-BD2C-253F44677F3B}" type="pres">
      <dgm:prSet presAssocID="{772FF17B-A6EA-4ACB-BA5B-5D92B2A67204}" presName="imagNod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33000" b="-33000"/>
          </a:stretch>
        </a:blipFill>
      </dgm:spPr>
    </dgm:pt>
  </dgm:ptLst>
  <dgm:cxnLst>
    <dgm:cxn modelId="{D9DDB505-F463-4FEA-B6B6-68ACAC2D1B45}" type="presOf" srcId="{F857EF7C-F7B4-40C0-8B77-71FE5DFA6F58}" destId="{8CE82548-FC1E-478D-B11C-8BEC82AA401E}" srcOrd="0" destOrd="0" presId="urn:microsoft.com/office/officeart/2005/8/layout/pList2"/>
    <dgm:cxn modelId="{3C16C214-8AE6-49F7-BF49-E32A3C774D98}" type="presOf" srcId="{6330F77C-2FA1-44D8-91F5-DB805E16483B}" destId="{C2671EC8-A682-4953-8AA7-AEF78149D577}" srcOrd="0" destOrd="0" presId="urn:microsoft.com/office/officeart/2005/8/layout/pList2"/>
    <dgm:cxn modelId="{EECEDB36-40CA-4FEC-BD1E-20FB1CFD6705}" type="presOf" srcId="{772FF17B-A6EA-4ACB-BA5B-5D92B2A67204}" destId="{C14C27B6-CC37-4A4A-B2D6-9DBC30E21C8C}" srcOrd="0" destOrd="0" presId="urn:microsoft.com/office/officeart/2005/8/layout/pList2"/>
    <dgm:cxn modelId="{2EAC294A-1A20-47CB-8D86-0030F1EF7F94}" srcId="{8DAF5493-BA8F-4BBB-8449-6A845883780B}" destId="{6330F77C-2FA1-44D8-91F5-DB805E16483B}" srcOrd="1" destOrd="0" parTransId="{F9D80E58-76FD-46A6-BCB8-077D02A47E39}" sibTransId="{6B717057-3C03-45FE-AF0F-613A4951C307}"/>
    <dgm:cxn modelId="{BD9C6371-CC5C-418F-B5CD-B8BF1D59D9D1}" srcId="{8DAF5493-BA8F-4BBB-8449-6A845883780B}" destId="{772FF17B-A6EA-4ACB-BA5B-5D92B2A67204}" srcOrd="3" destOrd="0" parTransId="{36EA7108-3D5B-4120-8D32-9266487C567E}" sibTransId="{CB1378E5-0B5E-48A3-A188-6FC625978727}"/>
    <dgm:cxn modelId="{C20E6B88-97D6-450B-AC61-5B6FE5E1FC36}" srcId="{8DAF5493-BA8F-4BBB-8449-6A845883780B}" destId="{8DA28108-FA49-454C-8C0A-EE36981FA42A}" srcOrd="2" destOrd="0" parTransId="{470EF7B9-7113-4F69-8B7B-948367F2C485}" sibTransId="{5F2AC4AB-D562-4F98-9ED2-E8BA6C96DDA3}"/>
    <dgm:cxn modelId="{7950018B-B5A2-46CD-9EEA-DC50E6DBEF3E}" type="presOf" srcId="{8DA28108-FA49-454C-8C0A-EE36981FA42A}" destId="{E9A849B4-E37A-47A4-BD5A-E9C9CAD38E42}" srcOrd="0" destOrd="0" presId="urn:microsoft.com/office/officeart/2005/8/layout/pList2"/>
    <dgm:cxn modelId="{6AB958B6-D7C3-4AE8-BACB-5E8951AEAEF7}" type="presOf" srcId="{5F2AC4AB-D562-4F98-9ED2-E8BA6C96DDA3}" destId="{3D29C71B-E7B3-40CD-BC2C-53DDDB301A86}" srcOrd="0" destOrd="0" presId="urn:microsoft.com/office/officeart/2005/8/layout/pList2"/>
    <dgm:cxn modelId="{30088FCB-8C17-4FAA-B722-F42278555116}" srcId="{8DAF5493-BA8F-4BBB-8449-6A845883780B}" destId="{F857EF7C-F7B4-40C0-8B77-71FE5DFA6F58}" srcOrd="0" destOrd="0" parTransId="{E38993E8-B108-465E-9900-7EAC6C36F826}" sibTransId="{86F68283-A1B3-4A63-BACF-626D75463A2F}"/>
    <dgm:cxn modelId="{1A9BFDE6-42DB-40C0-892E-032DAC00F4A0}" type="presOf" srcId="{6B717057-3C03-45FE-AF0F-613A4951C307}" destId="{22D5AD63-B892-4C6A-91A4-528A82E194EA}" srcOrd="0" destOrd="0" presId="urn:microsoft.com/office/officeart/2005/8/layout/pList2"/>
    <dgm:cxn modelId="{B0B6A6E8-1825-419E-B7BB-1C62FD96170E}" type="presOf" srcId="{8DAF5493-BA8F-4BBB-8449-6A845883780B}" destId="{DB69C169-F105-427A-9501-BE01D33C112E}" srcOrd="0" destOrd="0" presId="urn:microsoft.com/office/officeart/2005/8/layout/pList2"/>
    <dgm:cxn modelId="{02798CF4-3779-494B-9205-895BDAF3F805}" type="presOf" srcId="{86F68283-A1B3-4A63-BACF-626D75463A2F}" destId="{1482837F-090D-4319-9866-4A31D0BE4135}" srcOrd="0" destOrd="0" presId="urn:microsoft.com/office/officeart/2005/8/layout/pList2"/>
    <dgm:cxn modelId="{151690FC-6682-416E-A296-664EFB1140DF}" type="presParOf" srcId="{DB69C169-F105-427A-9501-BE01D33C112E}" destId="{2FD9B8F5-F512-40DB-9BC7-F4E3B4E43083}" srcOrd="0" destOrd="0" presId="urn:microsoft.com/office/officeart/2005/8/layout/pList2"/>
    <dgm:cxn modelId="{DA0A161E-E754-437E-98B2-A7B50695EF68}" type="presParOf" srcId="{DB69C169-F105-427A-9501-BE01D33C112E}" destId="{9C4EE3A5-E2C6-48AD-BCED-923630346533}" srcOrd="1" destOrd="0" presId="urn:microsoft.com/office/officeart/2005/8/layout/pList2"/>
    <dgm:cxn modelId="{5DA47B60-24A6-4BBC-AC3E-30347E9A274D}" type="presParOf" srcId="{9C4EE3A5-E2C6-48AD-BCED-923630346533}" destId="{5FFFD640-4296-4A1E-AB9B-C55BD732F2A4}" srcOrd="0" destOrd="0" presId="urn:microsoft.com/office/officeart/2005/8/layout/pList2"/>
    <dgm:cxn modelId="{38A0640E-C165-4311-833C-47A32774036D}" type="presParOf" srcId="{5FFFD640-4296-4A1E-AB9B-C55BD732F2A4}" destId="{8CE82548-FC1E-478D-B11C-8BEC82AA401E}" srcOrd="0" destOrd="0" presId="urn:microsoft.com/office/officeart/2005/8/layout/pList2"/>
    <dgm:cxn modelId="{AC0088B8-3585-4B1C-ABEA-16A07D2EA1DF}" type="presParOf" srcId="{5FFFD640-4296-4A1E-AB9B-C55BD732F2A4}" destId="{8F1BE306-4CE9-4B8F-BA09-821BC236DD3A}" srcOrd="1" destOrd="0" presId="urn:microsoft.com/office/officeart/2005/8/layout/pList2"/>
    <dgm:cxn modelId="{2D32BC67-65E8-4650-AF04-080634922990}" type="presParOf" srcId="{5FFFD640-4296-4A1E-AB9B-C55BD732F2A4}" destId="{9D2F0DE4-EA74-4734-856C-437E7463DB31}" srcOrd="2" destOrd="0" presId="urn:microsoft.com/office/officeart/2005/8/layout/pList2"/>
    <dgm:cxn modelId="{0B6A65D0-C5B1-4303-9A33-866FF3A05254}" type="presParOf" srcId="{9C4EE3A5-E2C6-48AD-BCED-923630346533}" destId="{1482837F-090D-4319-9866-4A31D0BE4135}" srcOrd="1" destOrd="0" presId="urn:microsoft.com/office/officeart/2005/8/layout/pList2"/>
    <dgm:cxn modelId="{0BAE5B88-435F-4C9F-9CE9-7C17D19C1667}" type="presParOf" srcId="{9C4EE3A5-E2C6-48AD-BCED-923630346533}" destId="{6ABCB670-0028-4777-9708-C2B22F227C7F}" srcOrd="2" destOrd="0" presId="urn:microsoft.com/office/officeart/2005/8/layout/pList2"/>
    <dgm:cxn modelId="{0634AC82-CDD4-4C25-9705-580D866919F1}" type="presParOf" srcId="{6ABCB670-0028-4777-9708-C2B22F227C7F}" destId="{C2671EC8-A682-4953-8AA7-AEF78149D577}" srcOrd="0" destOrd="0" presId="urn:microsoft.com/office/officeart/2005/8/layout/pList2"/>
    <dgm:cxn modelId="{C219FAB9-FD89-4372-B4B5-71253F1AE9F4}" type="presParOf" srcId="{6ABCB670-0028-4777-9708-C2B22F227C7F}" destId="{C141C403-04B8-4A43-9F07-4CBD81E099AE}" srcOrd="1" destOrd="0" presId="urn:microsoft.com/office/officeart/2005/8/layout/pList2"/>
    <dgm:cxn modelId="{9E22DE74-ACAD-436C-95FB-D9D25687DE21}" type="presParOf" srcId="{6ABCB670-0028-4777-9708-C2B22F227C7F}" destId="{B3653819-3680-407A-A8D7-F5507F35BA61}" srcOrd="2" destOrd="0" presId="urn:microsoft.com/office/officeart/2005/8/layout/pList2"/>
    <dgm:cxn modelId="{0A60445D-EF3E-4EA3-B4A2-134619610A0F}" type="presParOf" srcId="{9C4EE3A5-E2C6-48AD-BCED-923630346533}" destId="{22D5AD63-B892-4C6A-91A4-528A82E194EA}" srcOrd="3" destOrd="0" presId="urn:microsoft.com/office/officeart/2005/8/layout/pList2"/>
    <dgm:cxn modelId="{068A003D-F02F-403C-9DE3-1997F4B9A66C}" type="presParOf" srcId="{9C4EE3A5-E2C6-48AD-BCED-923630346533}" destId="{5CF3D740-9CFD-4492-A812-2A6E4A26A5AC}" srcOrd="4" destOrd="0" presId="urn:microsoft.com/office/officeart/2005/8/layout/pList2"/>
    <dgm:cxn modelId="{F37C642E-3436-4EFD-9FF6-E84DDCFA3E2A}" type="presParOf" srcId="{5CF3D740-9CFD-4492-A812-2A6E4A26A5AC}" destId="{E9A849B4-E37A-47A4-BD5A-E9C9CAD38E42}" srcOrd="0" destOrd="0" presId="urn:microsoft.com/office/officeart/2005/8/layout/pList2"/>
    <dgm:cxn modelId="{FC383909-F5D8-4931-AC89-6EB31B34C6A3}" type="presParOf" srcId="{5CF3D740-9CFD-4492-A812-2A6E4A26A5AC}" destId="{F33C8B64-30C9-49BB-B2E2-9D7F6502BC9E}" srcOrd="1" destOrd="0" presId="urn:microsoft.com/office/officeart/2005/8/layout/pList2"/>
    <dgm:cxn modelId="{444D1765-864C-4903-A8D7-2A301883F876}" type="presParOf" srcId="{5CF3D740-9CFD-4492-A812-2A6E4A26A5AC}" destId="{03CE5EE1-3D20-4A3E-8557-1D34E93ACF25}" srcOrd="2" destOrd="0" presId="urn:microsoft.com/office/officeart/2005/8/layout/pList2"/>
    <dgm:cxn modelId="{E621A6EF-5F82-4A95-AF25-33951FBEB720}" type="presParOf" srcId="{9C4EE3A5-E2C6-48AD-BCED-923630346533}" destId="{3D29C71B-E7B3-40CD-BC2C-53DDDB301A86}" srcOrd="5" destOrd="0" presId="urn:microsoft.com/office/officeart/2005/8/layout/pList2"/>
    <dgm:cxn modelId="{C828BDE4-902F-4E64-91F0-EEBE7F84C56D}" type="presParOf" srcId="{9C4EE3A5-E2C6-48AD-BCED-923630346533}" destId="{DC033C00-CA8D-458B-8AE7-4BCB3E67AC77}" srcOrd="6" destOrd="0" presId="urn:microsoft.com/office/officeart/2005/8/layout/pList2"/>
    <dgm:cxn modelId="{705138F2-4BFA-4E4F-8EC4-C8EB60FC9F60}" type="presParOf" srcId="{DC033C00-CA8D-458B-8AE7-4BCB3E67AC77}" destId="{C14C27B6-CC37-4A4A-B2D6-9DBC30E21C8C}" srcOrd="0" destOrd="0" presId="urn:microsoft.com/office/officeart/2005/8/layout/pList2"/>
    <dgm:cxn modelId="{958DF2D2-3D1B-4513-8222-D598FBE68820}" type="presParOf" srcId="{DC033C00-CA8D-458B-8AE7-4BCB3E67AC77}" destId="{864AE5FD-9CA9-4FB9-AFBE-431B7A99E689}" srcOrd="1" destOrd="0" presId="urn:microsoft.com/office/officeart/2005/8/layout/pList2"/>
    <dgm:cxn modelId="{AD88F6AF-2DC3-4870-BE3D-E869F4DF792C}" type="presParOf" srcId="{DC033C00-CA8D-458B-8AE7-4BCB3E67AC77}" destId="{8D3AD79D-62D2-4B41-BD2C-253F44677F3B}"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ECA636-2241-41CB-BF00-1183F1590C10}">
      <dsp:nvSpPr>
        <dsp:cNvPr id="0" name=""/>
        <dsp:cNvSpPr/>
      </dsp:nvSpPr>
      <dsp:spPr>
        <a:xfrm>
          <a:off x="2544" y="217035"/>
          <a:ext cx="1359168" cy="135916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051D5B07-86CA-431E-9F99-39998E5CDD71}">
      <dsp:nvSpPr>
        <dsp:cNvPr id="0" name=""/>
        <dsp:cNvSpPr/>
      </dsp:nvSpPr>
      <dsp:spPr>
        <a:xfrm>
          <a:off x="2544" y="217035"/>
          <a:ext cx="135" cy="2718337"/>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1F0475-7B1F-4359-8951-BB9D29876410}">
      <dsp:nvSpPr>
        <dsp:cNvPr id="0" name=""/>
        <dsp:cNvSpPr/>
      </dsp:nvSpPr>
      <dsp:spPr>
        <a:xfrm>
          <a:off x="11786" y="1568946"/>
          <a:ext cx="1359168" cy="1359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noProof="0" dirty="0">
              <a:latin typeface="Segoe UI" panose="020B0502040204020203" pitchFamily="34" charset="0"/>
              <a:cs typeface="Segoe UI" panose="020B0502040204020203" pitchFamily="34" charset="0"/>
            </a:rPr>
            <a:t>Paris Agreement</a:t>
          </a:r>
        </a:p>
      </dsp:txBody>
      <dsp:txXfrm>
        <a:off x="11786" y="1568946"/>
        <a:ext cx="1359168" cy="1359168"/>
      </dsp:txXfrm>
    </dsp:sp>
    <dsp:sp modelId="{77612F94-9569-4108-A201-ED40CF5D1F8D}">
      <dsp:nvSpPr>
        <dsp:cNvPr id="0" name=""/>
        <dsp:cNvSpPr/>
      </dsp:nvSpPr>
      <dsp:spPr>
        <a:xfrm>
          <a:off x="1362417" y="217035"/>
          <a:ext cx="1359168" cy="1359168"/>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41EC744E-DBED-4A58-A513-9E90BE508EDC}">
      <dsp:nvSpPr>
        <dsp:cNvPr id="0" name=""/>
        <dsp:cNvSpPr/>
      </dsp:nvSpPr>
      <dsp:spPr>
        <a:xfrm>
          <a:off x="1362417" y="217035"/>
          <a:ext cx="135" cy="2718337"/>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25B572-3DC6-46DE-9DB5-2D20DD599E71}">
      <dsp:nvSpPr>
        <dsp:cNvPr id="0" name=""/>
        <dsp:cNvSpPr/>
      </dsp:nvSpPr>
      <dsp:spPr>
        <a:xfrm>
          <a:off x="1371659" y="1568946"/>
          <a:ext cx="1359168" cy="1359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noProof="0" dirty="0">
              <a:latin typeface="Segoe UI" panose="020B0502040204020203" pitchFamily="34" charset="0"/>
              <a:cs typeface="Segoe UI" panose="020B0502040204020203" pitchFamily="34" charset="0"/>
            </a:rPr>
            <a:t>Sustainable Development Goals – SDG7</a:t>
          </a:r>
        </a:p>
      </dsp:txBody>
      <dsp:txXfrm>
        <a:off x="1371659" y="1568946"/>
        <a:ext cx="1359168" cy="1359168"/>
      </dsp:txXfrm>
    </dsp:sp>
    <dsp:sp modelId="{16CEE905-1F5C-404D-A1D3-047309D7596C}">
      <dsp:nvSpPr>
        <dsp:cNvPr id="0" name=""/>
        <dsp:cNvSpPr/>
      </dsp:nvSpPr>
      <dsp:spPr>
        <a:xfrm>
          <a:off x="2722289" y="217035"/>
          <a:ext cx="1359168" cy="1359168"/>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04B94BCB-972E-4F80-A5B4-6AEEB0FB79CF}">
      <dsp:nvSpPr>
        <dsp:cNvPr id="0" name=""/>
        <dsp:cNvSpPr/>
      </dsp:nvSpPr>
      <dsp:spPr>
        <a:xfrm>
          <a:off x="2722289" y="217035"/>
          <a:ext cx="135" cy="2718337"/>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8DEA82-D47A-439A-B99F-68319F4BE4D4}">
      <dsp:nvSpPr>
        <dsp:cNvPr id="0" name=""/>
        <dsp:cNvSpPr/>
      </dsp:nvSpPr>
      <dsp:spPr>
        <a:xfrm>
          <a:off x="2731531" y="1568946"/>
          <a:ext cx="1359168" cy="1359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noProof="0" dirty="0">
              <a:latin typeface="Segoe UI" panose="020B0502040204020203" pitchFamily="34" charset="0"/>
              <a:cs typeface="Segoe UI" panose="020B0502040204020203" pitchFamily="34" charset="0"/>
            </a:rPr>
            <a:t>EU Clean Energy for all Europeans Package</a:t>
          </a:r>
        </a:p>
      </dsp:txBody>
      <dsp:txXfrm>
        <a:off x="2731531" y="1568946"/>
        <a:ext cx="1359168" cy="1359168"/>
      </dsp:txXfrm>
    </dsp:sp>
    <dsp:sp modelId="{4C8078AA-ADAF-4F62-8EE1-BB371278FD70}">
      <dsp:nvSpPr>
        <dsp:cNvPr id="0" name=""/>
        <dsp:cNvSpPr/>
      </dsp:nvSpPr>
      <dsp:spPr>
        <a:xfrm>
          <a:off x="4082161" y="217035"/>
          <a:ext cx="1359168" cy="1359168"/>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9000" r="-39000"/>
          </a:stretch>
        </a:blip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5FB7E12E-EDF5-421C-84A3-115C78A73220}">
      <dsp:nvSpPr>
        <dsp:cNvPr id="0" name=""/>
        <dsp:cNvSpPr/>
      </dsp:nvSpPr>
      <dsp:spPr>
        <a:xfrm>
          <a:off x="4082161" y="217035"/>
          <a:ext cx="135" cy="2718337"/>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5F7348-B62D-4C0E-9C62-73B2D4185BF2}">
      <dsp:nvSpPr>
        <dsp:cNvPr id="0" name=""/>
        <dsp:cNvSpPr/>
      </dsp:nvSpPr>
      <dsp:spPr>
        <a:xfrm>
          <a:off x="4091404" y="1568946"/>
          <a:ext cx="1359168" cy="1359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noProof="0" dirty="0">
              <a:latin typeface="Segoe UI" panose="020B0502040204020203" pitchFamily="34" charset="0"/>
              <a:cs typeface="Segoe UI" panose="020B0502040204020203" pitchFamily="34" charset="0"/>
            </a:rPr>
            <a:t>Kigali Amendment of the Montreal Protocol</a:t>
          </a:r>
        </a:p>
      </dsp:txBody>
      <dsp:txXfrm>
        <a:off x="4091404" y="1568946"/>
        <a:ext cx="1359168" cy="1359168"/>
      </dsp:txXfrm>
    </dsp:sp>
    <dsp:sp modelId="{CAE519A7-AFB9-433F-9F4D-A0E2B66FA571}">
      <dsp:nvSpPr>
        <dsp:cNvPr id="0" name=""/>
        <dsp:cNvSpPr/>
      </dsp:nvSpPr>
      <dsp:spPr>
        <a:xfrm>
          <a:off x="5442034" y="217035"/>
          <a:ext cx="1359168" cy="1359168"/>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9000" r="-9000"/>
          </a:stretch>
        </a:blip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FAE618B2-BF40-499C-B53D-249441632BE8}">
      <dsp:nvSpPr>
        <dsp:cNvPr id="0" name=""/>
        <dsp:cNvSpPr/>
      </dsp:nvSpPr>
      <dsp:spPr>
        <a:xfrm>
          <a:off x="5442034" y="217035"/>
          <a:ext cx="135" cy="2718337"/>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0829BB-2BFA-46F3-B510-0FDC02FAFB68}">
      <dsp:nvSpPr>
        <dsp:cNvPr id="0" name=""/>
        <dsp:cNvSpPr/>
      </dsp:nvSpPr>
      <dsp:spPr>
        <a:xfrm>
          <a:off x="5451276" y="1568946"/>
          <a:ext cx="1359168" cy="1359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noProof="0" dirty="0">
              <a:latin typeface="Segoe UI" panose="020B0502040204020203" pitchFamily="34" charset="0"/>
              <a:cs typeface="Segoe UI" panose="020B0502040204020203" pitchFamily="34" charset="0"/>
            </a:rPr>
            <a:t>Covenant of Mayors of Climate and Energy</a:t>
          </a:r>
        </a:p>
      </dsp:txBody>
      <dsp:txXfrm>
        <a:off x="5451276" y="1568946"/>
        <a:ext cx="1359168" cy="1359168"/>
      </dsp:txXfrm>
    </dsp:sp>
    <dsp:sp modelId="{6E3D3FD0-0EAB-4079-A335-DE17222E38F7}">
      <dsp:nvSpPr>
        <dsp:cNvPr id="0" name=""/>
        <dsp:cNvSpPr/>
      </dsp:nvSpPr>
      <dsp:spPr>
        <a:xfrm>
          <a:off x="6801906" y="217035"/>
          <a:ext cx="1359168" cy="1359168"/>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5000" r="-5000"/>
          </a:stretch>
        </a:blip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8A0E0D4E-B6D3-48A6-9336-D4DD3AF7EA99}">
      <dsp:nvSpPr>
        <dsp:cNvPr id="0" name=""/>
        <dsp:cNvSpPr/>
      </dsp:nvSpPr>
      <dsp:spPr>
        <a:xfrm>
          <a:off x="6801906" y="217035"/>
          <a:ext cx="135" cy="2718337"/>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3799C9-359F-43D8-9A88-1077F5C49B7E}">
      <dsp:nvSpPr>
        <dsp:cNvPr id="0" name=""/>
        <dsp:cNvSpPr/>
      </dsp:nvSpPr>
      <dsp:spPr>
        <a:xfrm>
          <a:off x="6801906" y="1576204"/>
          <a:ext cx="1359168" cy="1359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030" tIns="240030" rIns="240030" bIns="240030" numCol="1" spcCol="1270" anchor="t" anchorCtr="0">
          <a:noAutofit/>
        </a:bodyPr>
        <a:lstStyle/>
        <a:p>
          <a:pPr marL="0" lvl="0" indent="0" algn="l" defTabSz="2800350">
            <a:lnSpc>
              <a:spcPct val="90000"/>
            </a:lnSpc>
            <a:spcBef>
              <a:spcPct val="0"/>
            </a:spcBef>
            <a:spcAft>
              <a:spcPct val="35000"/>
            </a:spcAft>
            <a:buNone/>
          </a:pPr>
          <a:endParaRPr lang="en-US" sz="6300" kern="1200"/>
        </a:p>
      </dsp:txBody>
      <dsp:txXfrm>
        <a:off x="6801906" y="1576204"/>
        <a:ext cx="1359168" cy="135916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C4F03-8F75-0846-8F51-D27523085F69}">
      <dsp:nvSpPr>
        <dsp:cNvPr id="0" name=""/>
        <dsp:cNvSpPr/>
      </dsp:nvSpPr>
      <dsp:spPr>
        <a:xfrm>
          <a:off x="0" y="0"/>
          <a:ext cx="8229600" cy="2592287"/>
        </a:xfrm>
        <a:prstGeom prst="roundRect">
          <a:avLst>
            <a:gd name="adj" fmla="val 85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1600377" numCol="1" spcCol="1270" anchor="t" anchorCtr="0">
          <a:noAutofit/>
        </a:bodyPr>
        <a:lstStyle/>
        <a:p>
          <a:pPr marL="0" lvl="0" indent="0" algn="ctr" defTabSz="1066800">
            <a:lnSpc>
              <a:spcPct val="100000"/>
            </a:lnSpc>
            <a:spcBef>
              <a:spcPct val="0"/>
            </a:spcBef>
            <a:spcAft>
              <a:spcPts val="0"/>
            </a:spcAft>
            <a:buNone/>
          </a:pPr>
          <a:endParaRPr lang="en-US" sz="2400" kern="1200" dirty="0">
            <a:latin typeface="Segoe UI" panose="020B0502040204020203" pitchFamily="34" charset="0"/>
            <a:cs typeface="Segoe UI" panose="020B0502040204020203" pitchFamily="34" charset="0"/>
          </a:endParaRPr>
        </a:p>
      </dsp:txBody>
      <dsp:txXfrm>
        <a:off x="64537" y="64537"/>
        <a:ext cx="8100526" cy="2463213"/>
      </dsp:txXfrm>
    </dsp:sp>
    <dsp:sp modelId="{17B82614-C3C6-8142-A724-BA65A250A383}">
      <dsp:nvSpPr>
        <dsp:cNvPr id="0" name=""/>
        <dsp:cNvSpPr/>
      </dsp:nvSpPr>
      <dsp:spPr>
        <a:xfrm>
          <a:off x="205740" y="1166529"/>
          <a:ext cx="1931625" cy="1166529"/>
        </a:xfrm>
        <a:prstGeom prst="roundRect">
          <a:avLst>
            <a:gd name="adj" fmla="val 10500"/>
          </a:avLst>
        </a:prstGeom>
        <a:solidFill>
          <a:schemeClr val="bg2">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egoe UI" panose="020B0502040204020203" pitchFamily="34" charset="0"/>
              <a:cs typeface="Segoe UI" panose="020B0502040204020203" pitchFamily="34" charset="0"/>
            </a:rPr>
            <a:t>EU &amp; national governments</a:t>
          </a:r>
        </a:p>
      </dsp:txBody>
      <dsp:txXfrm>
        <a:off x="241615" y="1202404"/>
        <a:ext cx="1859875" cy="1094779"/>
      </dsp:txXfrm>
    </dsp:sp>
    <dsp:sp modelId="{B3D31B4F-9A66-2E46-A150-0F8A1A7828E0}">
      <dsp:nvSpPr>
        <dsp:cNvPr id="0" name=""/>
        <dsp:cNvSpPr/>
      </dsp:nvSpPr>
      <dsp:spPr>
        <a:xfrm>
          <a:off x="2167864" y="1166529"/>
          <a:ext cx="1931625" cy="1166529"/>
        </a:xfrm>
        <a:prstGeom prst="roundRect">
          <a:avLst>
            <a:gd name="adj" fmla="val 10500"/>
          </a:avLst>
        </a:prstGeom>
        <a:solidFill>
          <a:schemeClr val="bg2">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egoe UI" panose="020B0502040204020203" pitchFamily="34" charset="0"/>
              <a:cs typeface="Segoe UI" panose="020B0502040204020203" pitchFamily="34" charset="0"/>
            </a:rPr>
            <a:t>National &amp; regional energy agencies</a:t>
          </a:r>
        </a:p>
      </dsp:txBody>
      <dsp:txXfrm>
        <a:off x="2203739" y="1202404"/>
        <a:ext cx="1859875" cy="1094779"/>
      </dsp:txXfrm>
    </dsp:sp>
    <dsp:sp modelId="{B7BB89B1-E69D-214E-B6CE-2DDB4DD7C4AB}">
      <dsp:nvSpPr>
        <dsp:cNvPr id="0" name=""/>
        <dsp:cNvSpPr/>
      </dsp:nvSpPr>
      <dsp:spPr>
        <a:xfrm>
          <a:off x="4129989" y="1166529"/>
          <a:ext cx="1931625" cy="1166529"/>
        </a:xfrm>
        <a:prstGeom prst="roundRect">
          <a:avLst>
            <a:gd name="adj" fmla="val 10500"/>
          </a:avLst>
        </a:prstGeom>
        <a:solidFill>
          <a:schemeClr val="bg2">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egoe UI" panose="020B0502040204020203" pitchFamily="34" charset="0"/>
              <a:cs typeface="Segoe UI" panose="020B0502040204020203" pitchFamily="34" charset="0"/>
            </a:rPr>
            <a:t>Project developers and consultancies</a:t>
          </a:r>
        </a:p>
      </dsp:txBody>
      <dsp:txXfrm>
        <a:off x="4165864" y="1202404"/>
        <a:ext cx="1859875" cy="1094779"/>
      </dsp:txXfrm>
    </dsp:sp>
    <dsp:sp modelId="{362ADD21-0B14-3C44-91E9-C856E85AC3C3}">
      <dsp:nvSpPr>
        <dsp:cNvPr id="0" name=""/>
        <dsp:cNvSpPr/>
      </dsp:nvSpPr>
      <dsp:spPr>
        <a:xfrm>
          <a:off x="6092114" y="1166529"/>
          <a:ext cx="1931625" cy="1166529"/>
        </a:xfrm>
        <a:prstGeom prst="roundRect">
          <a:avLst>
            <a:gd name="adj" fmla="val 10500"/>
          </a:avLst>
        </a:prstGeom>
        <a:solidFill>
          <a:schemeClr val="bg2">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egoe UI" panose="020B0502040204020203" pitchFamily="34" charset="0"/>
              <a:ea typeface="Segoe UI" panose="020B0502040204020203" pitchFamily="34" charset="0"/>
              <a:cs typeface="Segoe UI" panose="020B0502040204020203" pitchFamily="34" charset="0"/>
            </a:rPr>
            <a:t>Research and academia</a:t>
          </a:r>
          <a:endParaRPr lang="en-US" sz="1800" kern="1200" dirty="0">
            <a:latin typeface="Segoe UI" panose="020B0502040204020203" pitchFamily="34" charset="0"/>
            <a:cs typeface="Segoe UI" panose="020B0502040204020203" pitchFamily="34" charset="0"/>
          </a:endParaRPr>
        </a:p>
      </dsp:txBody>
      <dsp:txXfrm>
        <a:off x="6127989" y="1202404"/>
        <a:ext cx="1859875" cy="109477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C4F03-8F75-0846-8F51-D27523085F69}">
      <dsp:nvSpPr>
        <dsp:cNvPr id="0" name=""/>
        <dsp:cNvSpPr/>
      </dsp:nvSpPr>
      <dsp:spPr>
        <a:xfrm>
          <a:off x="0" y="0"/>
          <a:ext cx="8229600" cy="2592287"/>
        </a:xfrm>
        <a:prstGeom prst="roundRect">
          <a:avLst>
            <a:gd name="adj" fmla="val 85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1600377" numCol="1" spcCol="1270" anchor="t" anchorCtr="0">
          <a:noAutofit/>
        </a:bodyPr>
        <a:lstStyle/>
        <a:p>
          <a:pPr marL="0" lvl="0" indent="0" algn="ctr" defTabSz="1066800">
            <a:lnSpc>
              <a:spcPct val="100000"/>
            </a:lnSpc>
            <a:spcBef>
              <a:spcPct val="0"/>
            </a:spcBef>
            <a:spcAft>
              <a:spcPts val="0"/>
            </a:spcAft>
            <a:buNone/>
          </a:pPr>
          <a:endParaRPr lang="en-US" sz="2400" kern="1200" dirty="0">
            <a:latin typeface="Segoe UI" panose="020B0502040204020203" pitchFamily="34" charset="0"/>
            <a:cs typeface="Segoe UI" panose="020B0502040204020203" pitchFamily="34" charset="0"/>
          </a:endParaRPr>
        </a:p>
      </dsp:txBody>
      <dsp:txXfrm>
        <a:off x="64537" y="64537"/>
        <a:ext cx="8100526" cy="2463213"/>
      </dsp:txXfrm>
    </dsp:sp>
    <dsp:sp modelId="{17B82614-C3C6-8142-A724-BA65A250A383}">
      <dsp:nvSpPr>
        <dsp:cNvPr id="0" name=""/>
        <dsp:cNvSpPr/>
      </dsp:nvSpPr>
      <dsp:spPr>
        <a:xfrm>
          <a:off x="205740" y="1166529"/>
          <a:ext cx="1931625" cy="1166529"/>
        </a:xfrm>
        <a:prstGeom prst="roundRect">
          <a:avLst>
            <a:gd name="adj" fmla="val 10500"/>
          </a:avLst>
        </a:prstGeom>
        <a:solidFill>
          <a:schemeClr val="bg2">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egoe UI" panose="020B0502040204020203" pitchFamily="34" charset="0"/>
              <a:cs typeface="Segoe UI" panose="020B0502040204020203" pitchFamily="34" charset="0"/>
            </a:rPr>
            <a:t>Local and regional authorities</a:t>
          </a:r>
        </a:p>
      </dsp:txBody>
      <dsp:txXfrm>
        <a:off x="241615" y="1202404"/>
        <a:ext cx="1859875" cy="1094779"/>
      </dsp:txXfrm>
    </dsp:sp>
    <dsp:sp modelId="{B3D31B4F-9A66-2E46-A150-0F8A1A7828E0}">
      <dsp:nvSpPr>
        <dsp:cNvPr id="0" name=""/>
        <dsp:cNvSpPr/>
      </dsp:nvSpPr>
      <dsp:spPr>
        <a:xfrm>
          <a:off x="2167864" y="1166529"/>
          <a:ext cx="1931625" cy="1166529"/>
        </a:xfrm>
        <a:prstGeom prst="roundRect">
          <a:avLst>
            <a:gd name="adj" fmla="val 10500"/>
          </a:avLst>
        </a:prstGeom>
        <a:solidFill>
          <a:schemeClr val="bg2">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egoe UI" panose="020B0502040204020203" pitchFamily="34" charset="0"/>
              <a:cs typeface="Segoe UI" panose="020B0502040204020203" pitchFamily="34" charset="0"/>
            </a:rPr>
            <a:t>Energy utilities</a:t>
          </a:r>
        </a:p>
      </dsp:txBody>
      <dsp:txXfrm>
        <a:off x="2203739" y="1202404"/>
        <a:ext cx="1859875" cy="1094779"/>
      </dsp:txXfrm>
    </dsp:sp>
    <dsp:sp modelId="{B7BB89B1-E69D-214E-B6CE-2DDB4DD7C4AB}">
      <dsp:nvSpPr>
        <dsp:cNvPr id="0" name=""/>
        <dsp:cNvSpPr/>
      </dsp:nvSpPr>
      <dsp:spPr>
        <a:xfrm>
          <a:off x="4129989" y="1166529"/>
          <a:ext cx="1931625" cy="1166529"/>
        </a:xfrm>
        <a:prstGeom prst="roundRect">
          <a:avLst>
            <a:gd name="adj" fmla="val 10500"/>
          </a:avLst>
        </a:prstGeom>
        <a:solidFill>
          <a:schemeClr val="bg2">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Segoe UI" panose="020B0502040204020203" pitchFamily="34" charset="0"/>
              <a:ea typeface="Segoe UI" panose="020B0502040204020203" pitchFamily="34" charset="0"/>
              <a:cs typeface="Segoe UI" panose="020B0502040204020203" pitchFamily="34" charset="0"/>
            </a:rPr>
            <a:t>Investors and real estate developers</a:t>
          </a:r>
          <a:endParaRPr lang="en-US" sz="1800" kern="1200" dirty="0">
            <a:latin typeface="Segoe UI" panose="020B0502040204020203" pitchFamily="34" charset="0"/>
            <a:cs typeface="Segoe UI" panose="020B0502040204020203" pitchFamily="34" charset="0"/>
          </a:endParaRPr>
        </a:p>
      </dsp:txBody>
      <dsp:txXfrm>
        <a:off x="4165864" y="1202404"/>
        <a:ext cx="1859875" cy="1094779"/>
      </dsp:txXfrm>
    </dsp:sp>
    <dsp:sp modelId="{362ADD21-0B14-3C44-91E9-C856E85AC3C3}">
      <dsp:nvSpPr>
        <dsp:cNvPr id="0" name=""/>
        <dsp:cNvSpPr/>
      </dsp:nvSpPr>
      <dsp:spPr>
        <a:xfrm>
          <a:off x="6092114" y="1166529"/>
          <a:ext cx="1931625" cy="1166529"/>
        </a:xfrm>
        <a:prstGeom prst="roundRect">
          <a:avLst>
            <a:gd name="adj" fmla="val 10500"/>
          </a:avLst>
        </a:prstGeom>
        <a:solidFill>
          <a:schemeClr val="bg2">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egoe UI" panose="020B0502040204020203" pitchFamily="34" charset="0"/>
              <a:ea typeface="Segoe UI" panose="020B0502040204020203" pitchFamily="34" charset="0"/>
              <a:cs typeface="Segoe UI" panose="020B0502040204020203" pitchFamily="34" charset="0"/>
            </a:rPr>
            <a:t>Residential, commercial and industrial customers</a:t>
          </a:r>
          <a:endParaRPr lang="en-US" sz="1800" kern="1200" dirty="0">
            <a:latin typeface="Segoe UI" panose="020B0502040204020203" pitchFamily="34" charset="0"/>
            <a:cs typeface="Segoe UI" panose="020B0502040204020203" pitchFamily="34" charset="0"/>
          </a:endParaRPr>
        </a:p>
      </dsp:txBody>
      <dsp:txXfrm>
        <a:off x="6127989" y="1202404"/>
        <a:ext cx="1859875" cy="109477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C4F03-8F75-0846-8F51-D27523085F69}">
      <dsp:nvSpPr>
        <dsp:cNvPr id="0" name=""/>
        <dsp:cNvSpPr/>
      </dsp:nvSpPr>
      <dsp:spPr>
        <a:xfrm>
          <a:off x="0" y="0"/>
          <a:ext cx="8712968" cy="2996951"/>
        </a:xfrm>
        <a:prstGeom prst="roundRect">
          <a:avLst>
            <a:gd name="adj" fmla="val 85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1850201" numCol="1" spcCol="1270" anchor="t" anchorCtr="0">
          <a:noAutofit/>
        </a:bodyPr>
        <a:lstStyle/>
        <a:p>
          <a:pPr marL="0" lvl="0" indent="0" algn="ctr" defTabSz="1066800">
            <a:lnSpc>
              <a:spcPct val="100000"/>
            </a:lnSpc>
            <a:spcBef>
              <a:spcPct val="0"/>
            </a:spcBef>
            <a:spcAft>
              <a:spcPts val="0"/>
            </a:spcAft>
            <a:buNone/>
          </a:pPr>
          <a:endParaRPr lang="en-US" sz="2400" kern="1200" dirty="0">
            <a:latin typeface="Segoe UI" panose="020B0502040204020203" pitchFamily="34" charset="0"/>
            <a:cs typeface="Segoe UI" panose="020B0502040204020203" pitchFamily="34" charset="0"/>
          </a:endParaRPr>
        </a:p>
      </dsp:txBody>
      <dsp:txXfrm>
        <a:off x="74611" y="74611"/>
        <a:ext cx="8563746" cy="2847729"/>
      </dsp:txXfrm>
    </dsp:sp>
    <dsp:sp modelId="{17B82614-C3C6-8142-A724-BA65A250A383}">
      <dsp:nvSpPr>
        <dsp:cNvPr id="0" name=""/>
        <dsp:cNvSpPr/>
      </dsp:nvSpPr>
      <dsp:spPr>
        <a:xfrm>
          <a:off x="217824" y="1348627"/>
          <a:ext cx="4102284" cy="1348627"/>
        </a:xfrm>
        <a:prstGeom prst="roundRect">
          <a:avLst>
            <a:gd name="adj" fmla="val 10500"/>
          </a:avLst>
        </a:prstGeom>
        <a:solidFill>
          <a:schemeClr val="bg2">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egoe UI" panose="020B0502040204020203" pitchFamily="34" charset="0"/>
              <a:cs typeface="Segoe UI" panose="020B0502040204020203" pitchFamily="34" charset="0"/>
            </a:rPr>
            <a:t>Purchasing option for special services by software experts for minimal service fees</a:t>
          </a:r>
        </a:p>
      </dsp:txBody>
      <dsp:txXfrm>
        <a:off x="259299" y="1390102"/>
        <a:ext cx="4019334" cy="1265677"/>
      </dsp:txXfrm>
    </dsp:sp>
    <dsp:sp modelId="{DD0A29BD-1AC1-4C95-A343-BFF58CA6BAB1}">
      <dsp:nvSpPr>
        <dsp:cNvPr id="0" name=""/>
        <dsp:cNvSpPr/>
      </dsp:nvSpPr>
      <dsp:spPr>
        <a:xfrm>
          <a:off x="4384881" y="1348627"/>
          <a:ext cx="4102284" cy="1348627"/>
        </a:xfrm>
        <a:prstGeom prst="roundRect">
          <a:avLst>
            <a:gd name="adj" fmla="val 10500"/>
          </a:avLst>
        </a:prstGeom>
        <a:solidFill>
          <a:schemeClr val="bg2">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0" i="0" kern="1200" dirty="0">
              <a:latin typeface="Segoe UI" panose="020B0502040204020203" pitchFamily="34" charset="0"/>
              <a:cs typeface="Segoe UI" panose="020B0502040204020203" pitchFamily="34" charset="0"/>
            </a:rPr>
            <a:t>Choose enhanced functionalities in the future based on your needs (basic &amp; premium)</a:t>
          </a:r>
          <a:endParaRPr lang="en-US" sz="1600" kern="1200" dirty="0">
            <a:latin typeface="Segoe UI" panose="020B0502040204020203" pitchFamily="34" charset="0"/>
            <a:cs typeface="Segoe UI" panose="020B0502040204020203" pitchFamily="34" charset="0"/>
          </a:endParaRPr>
        </a:p>
      </dsp:txBody>
      <dsp:txXfrm>
        <a:off x="4426356" y="1390102"/>
        <a:ext cx="4019334" cy="126567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C4F03-8F75-0846-8F51-D27523085F69}">
      <dsp:nvSpPr>
        <dsp:cNvPr id="0" name=""/>
        <dsp:cNvSpPr/>
      </dsp:nvSpPr>
      <dsp:spPr>
        <a:xfrm>
          <a:off x="0" y="0"/>
          <a:ext cx="8712968" cy="2808312"/>
        </a:xfrm>
        <a:prstGeom prst="roundRect">
          <a:avLst>
            <a:gd name="adj" fmla="val 85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1733743" numCol="1" spcCol="1270" anchor="t" anchorCtr="0">
          <a:noAutofit/>
        </a:bodyPr>
        <a:lstStyle/>
        <a:p>
          <a:pPr marL="0" lvl="0" indent="0" algn="ctr" defTabSz="889000">
            <a:lnSpc>
              <a:spcPct val="100000"/>
            </a:lnSpc>
            <a:spcBef>
              <a:spcPct val="0"/>
            </a:spcBef>
            <a:spcAft>
              <a:spcPts val="0"/>
            </a:spcAft>
            <a:buNone/>
          </a:pPr>
          <a:endParaRPr lang="en-US" sz="2000" kern="1200" dirty="0">
            <a:latin typeface="Segoe UI" panose="020B0502040204020203" pitchFamily="34" charset="0"/>
            <a:cs typeface="Segoe UI" panose="020B0502040204020203" pitchFamily="34" charset="0"/>
          </a:endParaRPr>
        </a:p>
      </dsp:txBody>
      <dsp:txXfrm>
        <a:off x="69915" y="69915"/>
        <a:ext cx="8573138" cy="2668482"/>
      </dsp:txXfrm>
    </dsp:sp>
    <dsp:sp modelId="{17B82614-C3C6-8142-A724-BA65A250A383}">
      <dsp:nvSpPr>
        <dsp:cNvPr id="0" name=""/>
        <dsp:cNvSpPr/>
      </dsp:nvSpPr>
      <dsp:spPr>
        <a:xfrm>
          <a:off x="217824" y="1263740"/>
          <a:ext cx="2728120" cy="1263740"/>
        </a:xfrm>
        <a:prstGeom prst="roundRect">
          <a:avLst>
            <a:gd name="adj" fmla="val 10500"/>
          </a:avLst>
        </a:prstGeom>
        <a:solidFill>
          <a:schemeClr val="bg2">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Segoe UI" panose="020B0502040204020203" pitchFamily="34" charset="0"/>
              <a:cs typeface="Segoe UI" panose="020B0502040204020203" pitchFamily="34" charset="0"/>
            </a:rPr>
            <a:t>Publically available free tool </a:t>
          </a:r>
          <a:r>
            <a:rPr lang="de-DE" sz="1600" b="1" kern="1200" dirty="0">
              <a:latin typeface="Segoe UI" panose="020B0502040204020203" pitchFamily="34" charset="0"/>
              <a:cs typeface="Segoe UI" panose="020B0502040204020203" pitchFamily="34" charset="0"/>
            </a:rPr>
            <a:t>open-source code​</a:t>
          </a:r>
          <a:endParaRPr lang="en-US" sz="1600" kern="1200" dirty="0">
            <a:latin typeface="Segoe UI" panose="020B0502040204020203" pitchFamily="34" charset="0"/>
            <a:cs typeface="Segoe UI" panose="020B0502040204020203" pitchFamily="34" charset="0"/>
          </a:endParaRPr>
        </a:p>
      </dsp:txBody>
      <dsp:txXfrm>
        <a:off x="256688" y="1302604"/>
        <a:ext cx="2650392" cy="1186012"/>
      </dsp:txXfrm>
    </dsp:sp>
    <dsp:sp modelId="{B3D31B4F-9A66-2E46-A150-0F8A1A7828E0}">
      <dsp:nvSpPr>
        <dsp:cNvPr id="0" name=""/>
        <dsp:cNvSpPr/>
      </dsp:nvSpPr>
      <dsp:spPr>
        <a:xfrm>
          <a:off x="2989020" y="1263740"/>
          <a:ext cx="2728120" cy="1263740"/>
        </a:xfrm>
        <a:prstGeom prst="roundRect">
          <a:avLst>
            <a:gd name="adj" fmla="val 10500"/>
          </a:avLst>
        </a:prstGeom>
        <a:solidFill>
          <a:schemeClr val="bg2">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egoe UI" panose="020B0502040204020203" pitchFamily="34" charset="0"/>
              <a:cs typeface="Segoe UI" panose="020B0502040204020203" pitchFamily="34" charset="0"/>
            </a:rPr>
            <a:t>Free Training materials </a:t>
          </a:r>
        </a:p>
      </dsp:txBody>
      <dsp:txXfrm>
        <a:off x="3027884" y="1302604"/>
        <a:ext cx="2650392" cy="1186012"/>
      </dsp:txXfrm>
    </dsp:sp>
    <dsp:sp modelId="{B7BB89B1-E69D-214E-B6CE-2DDB4DD7C4AB}">
      <dsp:nvSpPr>
        <dsp:cNvPr id="0" name=""/>
        <dsp:cNvSpPr/>
      </dsp:nvSpPr>
      <dsp:spPr>
        <a:xfrm>
          <a:off x="5760216" y="1263740"/>
          <a:ext cx="2728120" cy="1263740"/>
        </a:xfrm>
        <a:prstGeom prst="roundRect">
          <a:avLst>
            <a:gd name="adj" fmla="val 10500"/>
          </a:avLst>
        </a:prstGeom>
        <a:solidFill>
          <a:schemeClr val="bg2">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egoe UI" panose="020B0502040204020203" pitchFamily="34" charset="0"/>
              <a:ea typeface="Segoe UI" panose="020B0502040204020203" pitchFamily="34" charset="0"/>
              <a:cs typeface="Segoe UI" panose="020B0502040204020203" pitchFamily="34" charset="0"/>
            </a:rPr>
            <a:t>Publically funded free functionalities available on the web-based platform</a:t>
          </a:r>
          <a:endParaRPr lang="en-US" sz="1600" kern="1200" dirty="0">
            <a:latin typeface="Segoe UI" panose="020B0502040204020203" pitchFamily="34" charset="0"/>
            <a:cs typeface="Segoe UI" panose="020B0502040204020203" pitchFamily="34" charset="0"/>
          </a:endParaRPr>
        </a:p>
      </dsp:txBody>
      <dsp:txXfrm>
        <a:off x="5799080" y="1302604"/>
        <a:ext cx="2650392" cy="11860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D713B9-85C8-0346-9F8C-1A2E6DBAAF9B}">
      <dsp:nvSpPr>
        <dsp:cNvPr id="0" name=""/>
        <dsp:cNvSpPr/>
      </dsp:nvSpPr>
      <dsp:spPr>
        <a:xfrm>
          <a:off x="1841561" y="1770812"/>
          <a:ext cx="1861781" cy="186208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20FEAD-B143-3744-98C3-4586771AC6DC}">
      <dsp:nvSpPr>
        <dsp:cNvPr id="0" name=""/>
        <dsp:cNvSpPr/>
      </dsp:nvSpPr>
      <dsp:spPr>
        <a:xfrm>
          <a:off x="3029088" y="399546"/>
          <a:ext cx="552935" cy="552580"/>
        </a:xfrm>
        <a:prstGeom prst="donut">
          <a:avLst>
            <a:gd name="adj" fmla="val 746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41FDD0-0601-1248-A7B8-9E973396B853}">
      <dsp:nvSpPr>
        <dsp:cNvPr id="0" name=""/>
        <dsp:cNvSpPr/>
      </dsp:nvSpPr>
      <dsp:spPr>
        <a:xfrm>
          <a:off x="1913108" y="1842269"/>
          <a:ext cx="1719464" cy="171917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AD0B18-FF71-704F-BF8A-476458687FA0}">
      <dsp:nvSpPr>
        <dsp:cNvPr id="0" name=""/>
        <dsp:cNvSpPr/>
      </dsp:nvSpPr>
      <dsp:spPr>
        <a:xfrm>
          <a:off x="3838660" y="2122601"/>
          <a:ext cx="974441" cy="97420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3FA628-035C-1545-BE5A-71E46F525847}">
      <dsp:nvSpPr>
        <dsp:cNvPr id="0" name=""/>
        <dsp:cNvSpPr/>
      </dsp:nvSpPr>
      <dsp:spPr>
        <a:xfrm>
          <a:off x="3896208" y="2180155"/>
          <a:ext cx="859343" cy="85942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493F42-7B59-554B-B5EB-BEBFB93DC763}">
      <dsp:nvSpPr>
        <dsp:cNvPr id="0" name=""/>
        <dsp:cNvSpPr/>
      </dsp:nvSpPr>
      <dsp:spPr>
        <a:xfrm>
          <a:off x="3457593" y="747455"/>
          <a:ext cx="1248964" cy="124936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F7EA63-A0F0-594B-A499-9A873F71B446}">
      <dsp:nvSpPr>
        <dsp:cNvPr id="0" name=""/>
        <dsp:cNvSpPr/>
      </dsp:nvSpPr>
      <dsp:spPr>
        <a:xfrm>
          <a:off x="4502026" y="440610"/>
          <a:ext cx="409063" cy="409342"/>
        </a:xfrm>
        <a:prstGeom prst="donut">
          <a:avLst>
            <a:gd name="adj" fmla="val 746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42845D-4BE4-4944-9A6E-D7706C3DA1C8}">
      <dsp:nvSpPr>
        <dsp:cNvPr id="0" name=""/>
        <dsp:cNvSpPr/>
      </dsp:nvSpPr>
      <dsp:spPr>
        <a:xfrm>
          <a:off x="4911867" y="3101014"/>
          <a:ext cx="307186" cy="306845"/>
        </a:xfrm>
        <a:prstGeom prst="donut">
          <a:avLst>
            <a:gd name="adj" fmla="val 746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2469E2-5612-1441-84B8-094AA519873B}">
      <dsp:nvSpPr>
        <dsp:cNvPr id="0" name=""/>
        <dsp:cNvSpPr/>
      </dsp:nvSpPr>
      <dsp:spPr>
        <a:xfrm>
          <a:off x="3523697" y="813416"/>
          <a:ext cx="1117535" cy="1117447"/>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95E8DC-8DC7-7040-903B-D31129AF38BD}">
      <dsp:nvSpPr>
        <dsp:cNvPr id="0" name=""/>
        <dsp:cNvSpPr/>
      </dsp:nvSpPr>
      <dsp:spPr>
        <a:xfrm>
          <a:off x="0" y="813416"/>
          <a:ext cx="2763119" cy="897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 numCol="1" spcCol="1270" anchor="b" anchorCtr="0">
          <a:noAutofit/>
        </a:bodyPr>
        <a:lstStyle/>
        <a:p>
          <a:pPr marL="0" lvl="0" indent="0" algn="r" defTabSz="711200">
            <a:lnSpc>
              <a:spcPct val="90000"/>
            </a:lnSpc>
            <a:spcBef>
              <a:spcPct val="0"/>
            </a:spcBef>
            <a:spcAft>
              <a:spcPct val="35000"/>
            </a:spcAft>
            <a:buNone/>
          </a:pPr>
          <a:r>
            <a:rPr lang="de-DE" sz="1600" kern="1200" dirty="0">
              <a:latin typeface="Segoe UI" panose="020B0502040204020203" pitchFamily="34" charset="0"/>
              <a:ea typeface="Segoe UI" panose="020B0502040204020203" pitchFamily="34" charset="0"/>
              <a:cs typeface="Segoe UI" panose="020B0502040204020203" pitchFamily="34" charset="0"/>
            </a:rPr>
            <a:t>District heating has the potential to </a:t>
          </a:r>
          <a:r>
            <a:rPr lang="en-US" sz="1600" kern="1200" dirty="0">
              <a:latin typeface="Segoe UI" panose="020B0502040204020203" pitchFamily="34" charset="0"/>
              <a:ea typeface="Segoe UI" panose="020B0502040204020203" pitchFamily="34" charset="0"/>
              <a:cs typeface="Segoe UI" panose="020B0502040204020203" pitchFamily="34" charset="0"/>
            </a:rPr>
            <a:t>cost-effectively provide for at least half of the heating demand by 2050; </a:t>
          </a:r>
          <a:endParaRPr lang="x-none" sz="1600" b="1" kern="1200" dirty="0">
            <a:latin typeface="Segoe UI" panose="020B0502040204020203" pitchFamily="34" charset="0"/>
            <a:cs typeface="Segoe UI" panose="020B0502040204020203" pitchFamily="34" charset="0"/>
          </a:endParaRPr>
        </a:p>
      </dsp:txBody>
      <dsp:txXfrm>
        <a:off x="0" y="813416"/>
        <a:ext cx="2763119" cy="897255"/>
      </dsp:txXfrm>
    </dsp:sp>
    <dsp:sp modelId="{595B8B6B-405C-CC4B-BE37-D1B93D2A4BBF}">
      <dsp:nvSpPr>
        <dsp:cNvPr id="0" name=""/>
        <dsp:cNvSpPr/>
      </dsp:nvSpPr>
      <dsp:spPr>
        <a:xfrm>
          <a:off x="5013744" y="2180155"/>
          <a:ext cx="2763119" cy="859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Segoe UI" panose="020B0502040204020203" pitchFamily="34" charset="0"/>
              <a:ea typeface="Segoe UI" panose="020B0502040204020203" pitchFamily="34" charset="0"/>
              <a:cs typeface="Segoe UI" panose="020B0502040204020203" pitchFamily="34" charset="0"/>
            </a:rPr>
            <a:t>District heating is the most economic and technically viable solution for the majority of urban areas; </a:t>
          </a:r>
        </a:p>
      </dsp:txBody>
      <dsp:txXfrm>
        <a:off x="5013744" y="2180155"/>
        <a:ext cx="2763119" cy="859425"/>
      </dsp:txXfrm>
    </dsp:sp>
    <dsp:sp modelId="{F3CD2091-4873-3449-BB56-AF4408DFD417}">
      <dsp:nvSpPr>
        <dsp:cNvPr id="0" name=""/>
        <dsp:cNvSpPr/>
      </dsp:nvSpPr>
      <dsp:spPr>
        <a:xfrm>
          <a:off x="4911867" y="813416"/>
          <a:ext cx="2763119" cy="1117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Segoe UI" panose="020B0502040204020203" pitchFamily="34" charset="0"/>
              <a:ea typeface="Segoe UI" panose="020B0502040204020203" pitchFamily="34" charset="0"/>
              <a:cs typeface="Segoe UI" panose="020B0502040204020203" pitchFamily="34" charset="0"/>
            </a:rPr>
            <a:t>Expansion of thermal grids is crucial to enhance grid flexibility &amp; integrate increasing shares of Renewable energy systems (RES)</a:t>
          </a:r>
        </a:p>
      </dsp:txBody>
      <dsp:txXfrm>
        <a:off x="4911867" y="813416"/>
        <a:ext cx="2763119" cy="11174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854BDE-CBC4-4285-A976-8208BEABAD5C}">
      <dsp:nvSpPr>
        <dsp:cNvPr id="0" name=""/>
        <dsp:cNvSpPr/>
      </dsp:nvSpPr>
      <dsp:spPr>
        <a:xfrm>
          <a:off x="0" y="0"/>
          <a:ext cx="6984776" cy="1728543"/>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Segoe UI" panose="020B0502040204020203" pitchFamily="34" charset="0"/>
              <a:cs typeface="Segoe UI" panose="020B0502040204020203" pitchFamily="34" charset="0"/>
            </a:rPr>
            <a:t>The use of energy for space cooling is growing faster than any other end use in buildings, </a:t>
          </a:r>
          <a:r>
            <a:rPr lang="en-US" sz="2000" b="1" kern="1200" dirty="0">
              <a:latin typeface="Segoe UI" panose="020B0502040204020203" pitchFamily="34" charset="0"/>
              <a:cs typeface="Segoe UI" panose="020B0502040204020203" pitchFamily="34" charset="0"/>
            </a:rPr>
            <a:t>more than tripling between 1990 and 2016.</a:t>
          </a:r>
          <a:endParaRPr lang="x-none" sz="2000" b="1" kern="1200" dirty="0">
            <a:latin typeface="Segoe UI" panose="020B0502040204020203" pitchFamily="34" charset="0"/>
            <a:cs typeface="Segoe UI" panose="020B0502040204020203" pitchFamily="34" charset="0"/>
          </a:endParaRPr>
        </a:p>
      </dsp:txBody>
      <dsp:txXfrm>
        <a:off x="1569809" y="0"/>
        <a:ext cx="5414966" cy="1728543"/>
      </dsp:txXfrm>
    </dsp:sp>
    <dsp:sp modelId="{D88031BD-9267-44D9-96F7-27A2C31CE30C}">
      <dsp:nvSpPr>
        <dsp:cNvPr id="0" name=""/>
        <dsp:cNvSpPr/>
      </dsp:nvSpPr>
      <dsp:spPr>
        <a:xfrm>
          <a:off x="172854" y="172854"/>
          <a:ext cx="1396955" cy="1382834"/>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 b="-1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F35A24-9614-4D0C-8ACC-379819278235}">
      <dsp:nvSpPr>
        <dsp:cNvPr id="0" name=""/>
        <dsp:cNvSpPr/>
      </dsp:nvSpPr>
      <dsp:spPr>
        <a:xfrm>
          <a:off x="0" y="1901397"/>
          <a:ext cx="6984776" cy="1728543"/>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Segoe UI" panose="020B0502040204020203" pitchFamily="34" charset="0"/>
              <a:cs typeface="Segoe UI" panose="020B0502040204020203" pitchFamily="34" charset="0"/>
            </a:rPr>
            <a:t>Rising demand for space cooling is already </a:t>
          </a:r>
          <a:r>
            <a:rPr lang="en-US" sz="2000" b="1" kern="1200" dirty="0">
              <a:latin typeface="Segoe UI" panose="020B0502040204020203" pitchFamily="34" charset="0"/>
              <a:cs typeface="Segoe UI" panose="020B0502040204020203" pitchFamily="34" charset="0"/>
            </a:rPr>
            <a:t>impacting electricity systems </a:t>
          </a:r>
          <a:r>
            <a:rPr lang="en-US" sz="2000" kern="1200" dirty="0">
              <a:latin typeface="Segoe UI" panose="020B0502040204020203" pitchFamily="34" charset="0"/>
              <a:cs typeface="Segoe UI" panose="020B0502040204020203" pitchFamily="34" charset="0"/>
            </a:rPr>
            <a:t>in many countries, as well as </a:t>
          </a:r>
          <a:r>
            <a:rPr lang="en-US" sz="2000" b="1" kern="1200" dirty="0">
              <a:latin typeface="Segoe UI" panose="020B0502040204020203" pitchFamily="34" charset="0"/>
              <a:cs typeface="Segoe UI" panose="020B0502040204020203" pitchFamily="34" charset="0"/>
            </a:rPr>
            <a:t>driving up emissions. </a:t>
          </a:r>
          <a:endParaRPr lang="x-none" sz="2000" b="1" kern="1200" dirty="0">
            <a:latin typeface="Segoe UI" panose="020B0502040204020203" pitchFamily="34" charset="0"/>
            <a:cs typeface="Segoe UI" panose="020B0502040204020203" pitchFamily="34" charset="0"/>
          </a:endParaRPr>
        </a:p>
      </dsp:txBody>
      <dsp:txXfrm>
        <a:off x="1569809" y="1901397"/>
        <a:ext cx="5414966" cy="1728543"/>
      </dsp:txXfrm>
    </dsp:sp>
    <dsp:sp modelId="{602A89DE-E90D-4963-A6FA-DF167F3E3262}">
      <dsp:nvSpPr>
        <dsp:cNvPr id="0" name=""/>
        <dsp:cNvSpPr/>
      </dsp:nvSpPr>
      <dsp:spPr>
        <a:xfrm>
          <a:off x="172854" y="2074252"/>
          <a:ext cx="1396955" cy="138283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77B89E-6E34-4ACA-8160-5048369C0E87}">
      <dsp:nvSpPr>
        <dsp:cNvPr id="0" name=""/>
        <dsp:cNvSpPr/>
      </dsp:nvSpPr>
      <dsp:spPr>
        <a:xfrm>
          <a:off x="0" y="334162"/>
          <a:ext cx="2587787" cy="1552672"/>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kern="1200" dirty="0">
              <a:latin typeface="Segoe UI" panose="020B0502040204020203" pitchFamily="34" charset="0"/>
              <a:ea typeface="Segoe UI" panose="020B0502040204020203" pitchFamily="34" charset="0"/>
              <a:cs typeface="Segoe UI" panose="020B0502040204020203" pitchFamily="34" charset="0"/>
            </a:rPr>
            <a:t>Greenhouse Gas (GHG) Emission Reductions</a:t>
          </a:r>
          <a:endParaRPr lang="x-none" sz="2000" b="1" kern="1200" dirty="0"/>
        </a:p>
      </dsp:txBody>
      <dsp:txXfrm>
        <a:off x="0" y="334162"/>
        <a:ext cx="2587787" cy="1552672"/>
      </dsp:txXfrm>
    </dsp:sp>
    <dsp:sp modelId="{0891C1E7-B217-436D-9090-465210B7C0D7}">
      <dsp:nvSpPr>
        <dsp:cNvPr id="0" name=""/>
        <dsp:cNvSpPr/>
      </dsp:nvSpPr>
      <dsp:spPr>
        <a:xfrm>
          <a:off x="2846566" y="334162"/>
          <a:ext cx="2587787" cy="1552672"/>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u="none" strike="noStrike" kern="1200" baseline="0" dirty="0">
              <a:solidFill>
                <a:schemeClr val="tx1"/>
              </a:solidFill>
              <a:latin typeface="Segoe UI" panose="020B0502040204020203" pitchFamily="34" charset="0"/>
              <a:ea typeface="+mn-ea"/>
              <a:cs typeface="Segoe UI" panose="020B0502040204020203" pitchFamily="34" charset="0"/>
            </a:rPr>
            <a:t>Air Quality Improvements</a:t>
          </a:r>
          <a:endParaRPr lang="en-US" sz="2000" kern="1200" dirty="0">
            <a:latin typeface="Segoe UI" panose="020B0502040204020203" pitchFamily="34" charset="0"/>
            <a:ea typeface="Segoe UI" panose="020B0502040204020203" pitchFamily="34" charset="0"/>
            <a:cs typeface="Segoe UI" panose="020B0502040204020203" pitchFamily="34" charset="0"/>
          </a:endParaRPr>
        </a:p>
      </dsp:txBody>
      <dsp:txXfrm>
        <a:off x="2846566" y="334162"/>
        <a:ext cx="2587787" cy="1552672"/>
      </dsp:txXfrm>
    </dsp:sp>
    <dsp:sp modelId="{7FBA4456-7920-474B-BB0F-8BC5E2FDFD58}">
      <dsp:nvSpPr>
        <dsp:cNvPr id="0" name=""/>
        <dsp:cNvSpPr/>
      </dsp:nvSpPr>
      <dsp:spPr>
        <a:xfrm>
          <a:off x="5693132" y="334162"/>
          <a:ext cx="2587787" cy="1552672"/>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Segoe UI" panose="020B0502040204020203" pitchFamily="34" charset="0"/>
              <a:ea typeface="Segoe UI" panose="020B0502040204020203" pitchFamily="34" charset="0"/>
              <a:cs typeface="Segoe UI" panose="020B0502040204020203" pitchFamily="34" charset="0"/>
            </a:rPr>
            <a:t>Energy Efficiency Improvements</a:t>
          </a:r>
        </a:p>
      </dsp:txBody>
      <dsp:txXfrm>
        <a:off x="5693132" y="334162"/>
        <a:ext cx="2587787" cy="1552672"/>
      </dsp:txXfrm>
    </dsp:sp>
    <dsp:sp modelId="{CA8D5E3B-3E8A-4374-AE51-E445B9EB1BCD}">
      <dsp:nvSpPr>
        <dsp:cNvPr id="0" name=""/>
        <dsp:cNvSpPr/>
      </dsp:nvSpPr>
      <dsp:spPr>
        <a:xfrm>
          <a:off x="0" y="2145613"/>
          <a:ext cx="2587787" cy="1552672"/>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Segoe UI" panose="020B0502040204020203" pitchFamily="34" charset="0"/>
              <a:ea typeface="Segoe UI" panose="020B0502040204020203" pitchFamily="34" charset="0"/>
              <a:cs typeface="Segoe UI" panose="020B0502040204020203" pitchFamily="34" charset="0"/>
            </a:rPr>
            <a:t>Use of Local and Renewable Sources</a:t>
          </a:r>
        </a:p>
      </dsp:txBody>
      <dsp:txXfrm>
        <a:off x="0" y="2145613"/>
        <a:ext cx="2587787" cy="1552672"/>
      </dsp:txXfrm>
    </dsp:sp>
    <dsp:sp modelId="{87C87B73-4A66-46DE-919B-FBF86B84CCB4}">
      <dsp:nvSpPr>
        <dsp:cNvPr id="0" name=""/>
        <dsp:cNvSpPr/>
      </dsp:nvSpPr>
      <dsp:spPr>
        <a:xfrm>
          <a:off x="2846566" y="2145613"/>
          <a:ext cx="2587787" cy="1552672"/>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Segoe UI" panose="020B0502040204020203" pitchFamily="34" charset="0"/>
              <a:ea typeface="Segoe UI" panose="020B0502040204020203" pitchFamily="34" charset="0"/>
              <a:cs typeface="Segoe UI" panose="020B0502040204020203" pitchFamily="34" charset="0"/>
            </a:rPr>
            <a:t>Resiliency and Energy Access</a:t>
          </a:r>
        </a:p>
      </dsp:txBody>
      <dsp:txXfrm>
        <a:off x="2846566" y="2145613"/>
        <a:ext cx="2587787" cy="1552672"/>
      </dsp:txXfrm>
    </dsp:sp>
    <dsp:sp modelId="{6591B936-7588-43FB-9EA6-7095F1611062}">
      <dsp:nvSpPr>
        <dsp:cNvPr id="0" name=""/>
        <dsp:cNvSpPr/>
      </dsp:nvSpPr>
      <dsp:spPr>
        <a:xfrm>
          <a:off x="5693132" y="2145613"/>
          <a:ext cx="2587787" cy="1552672"/>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Segoe UI" panose="020B0502040204020203" pitchFamily="34" charset="0"/>
              <a:ea typeface="Segoe UI" panose="020B0502040204020203" pitchFamily="34" charset="0"/>
              <a:cs typeface="Segoe UI" panose="020B0502040204020203" pitchFamily="34" charset="0"/>
            </a:rPr>
            <a:t>Green economy (job creation, investments, energy price reduction for households)</a:t>
          </a:r>
        </a:p>
      </dsp:txBody>
      <dsp:txXfrm>
        <a:off x="5693132" y="2145613"/>
        <a:ext cx="2587787" cy="15526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0353FF-ED1D-4A3A-9F4E-0BDCD3995D20}">
      <dsp:nvSpPr>
        <dsp:cNvPr id="0" name=""/>
        <dsp:cNvSpPr/>
      </dsp:nvSpPr>
      <dsp:spPr>
        <a:xfrm>
          <a:off x="2517572" y="50495"/>
          <a:ext cx="2825593" cy="1913059"/>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de-DE" sz="14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Lack of data </a:t>
          </a:r>
          <a:r>
            <a:rPr lang="de-DE" sz="140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on energy demand on a local level and/or building level delaying planning processes</a:t>
          </a:r>
          <a:endParaRPr lang="en-GB" sz="1400" kern="1200" dirty="0">
            <a:solidFill>
              <a:schemeClr val="tx1"/>
            </a:solidFill>
          </a:endParaRPr>
        </a:p>
      </dsp:txBody>
      <dsp:txXfrm>
        <a:off x="2610960" y="143883"/>
        <a:ext cx="2638817" cy="1726283"/>
      </dsp:txXfrm>
    </dsp:sp>
    <dsp:sp modelId="{885A92FD-9670-4C35-AB7E-21AD2D21FAA6}">
      <dsp:nvSpPr>
        <dsp:cNvPr id="0" name=""/>
        <dsp:cNvSpPr/>
      </dsp:nvSpPr>
      <dsp:spPr>
        <a:xfrm>
          <a:off x="2517572" y="2008807"/>
          <a:ext cx="2825593" cy="1913059"/>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de-DE" sz="14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Infinite amount of possible </a:t>
          </a:r>
          <a:r>
            <a:rPr lang="de-DE" sz="140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de-DE" sz="14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new network </a:t>
          </a:r>
          <a:r>
            <a:rPr lang="de-DE" sz="140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routes requiring a  t</a:t>
          </a:r>
          <a:r>
            <a:rPr lang="de-DE" sz="14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ime and </a:t>
          </a:r>
          <a:r>
            <a:rPr lang="en-GB" sz="14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resource</a:t>
          </a:r>
          <a:r>
            <a:rPr lang="de-DE" sz="14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 intensive process </a:t>
          </a:r>
          <a:r>
            <a:rPr lang="de-DE" sz="1400" b="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often leading to </a:t>
          </a:r>
          <a:r>
            <a:rPr lang="de-DE" sz="14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non-optimal solutions</a:t>
          </a:r>
          <a:endParaRPr lang="de-DE" sz="140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610960" y="2102195"/>
        <a:ext cx="2638817" cy="17262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0ADEA8-866B-4E88-961B-97891588C425}">
      <dsp:nvSpPr>
        <dsp:cNvPr id="0" name=""/>
        <dsp:cNvSpPr/>
      </dsp:nvSpPr>
      <dsp:spPr>
        <a:xfrm>
          <a:off x="2471378" y="50495"/>
          <a:ext cx="2773748" cy="1913059"/>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de-DE" sz="140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High level of </a:t>
          </a:r>
          <a:r>
            <a:rPr lang="de-DE" sz="14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expertise needed </a:t>
          </a:r>
          <a:r>
            <a:rPr lang="de-DE" sz="140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by staff often requires costly </a:t>
          </a:r>
          <a:r>
            <a:rPr lang="de-DE" sz="14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outsourcing </a:t>
          </a:r>
          <a:r>
            <a:rPr lang="de-DE" sz="1400" b="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of planning processes</a:t>
          </a:r>
          <a:endParaRPr lang="de-DE" sz="1400" b="1"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564766" y="143883"/>
        <a:ext cx="2586972" cy="1726283"/>
      </dsp:txXfrm>
    </dsp:sp>
    <dsp:sp modelId="{81BC4917-442F-47CE-BFD7-EA173FDA4E3E}">
      <dsp:nvSpPr>
        <dsp:cNvPr id="0" name=""/>
        <dsp:cNvSpPr/>
      </dsp:nvSpPr>
      <dsp:spPr>
        <a:xfrm>
          <a:off x="2465553" y="2008759"/>
          <a:ext cx="2773748" cy="1913059"/>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de-DE" sz="140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Upfront </a:t>
          </a:r>
          <a:r>
            <a:rPr lang="de-DE" sz="14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costs for DHC network planning are usually high </a:t>
          </a:r>
          <a:r>
            <a:rPr lang="en-GB" sz="1400" b="1" kern="1200" dirty="0">
              <a:solidFill>
                <a:schemeClr val="tx1"/>
              </a:solidFill>
              <a:effectLst/>
              <a:latin typeface="+mn-lt"/>
              <a:ea typeface="+mn-ea"/>
              <a:cs typeface="+mn-cs"/>
            </a:rPr>
            <a:t>particularly if repeat or iterative analysis is required</a:t>
          </a:r>
          <a:endParaRPr lang="de-DE" sz="1400" b="1"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558941" y="2102147"/>
        <a:ext cx="2586972" cy="172628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127D5-31A3-403F-B1AE-3D8652FA2521}">
      <dsp:nvSpPr>
        <dsp:cNvPr id="0" name=""/>
        <dsp:cNvSpPr/>
      </dsp:nvSpPr>
      <dsp:spPr>
        <a:xfrm>
          <a:off x="2350341" y="43"/>
          <a:ext cx="2644133" cy="1721124"/>
        </a:xfrm>
        <a:prstGeom prst="roundRect">
          <a:avLst/>
        </a:prstGeom>
        <a:solidFill>
          <a:schemeClr val="bg1">
            <a:lumMod val="8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de-DE" sz="15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Informed &amp; Reliable</a:t>
          </a:r>
          <a:r>
            <a:rPr lang="de-DE" sz="150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 solid data on energy demand and available sources ready at hand!</a:t>
          </a:r>
          <a:endParaRPr lang="en-US" sz="1500" kern="1200" dirty="0">
            <a:solidFill>
              <a:schemeClr val="tx1"/>
            </a:solidFill>
          </a:endParaRPr>
        </a:p>
      </dsp:txBody>
      <dsp:txXfrm>
        <a:off x="2434359" y="84061"/>
        <a:ext cx="2476097" cy="1553088"/>
      </dsp:txXfrm>
    </dsp:sp>
    <dsp:sp modelId="{D16A2656-BEF9-4A64-B98B-2124A63A8D7E}">
      <dsp:nvSpPr>
        <dsp:cNvPr id="0" name=""/>
        <dsp:cNvSpPr/>
      </dsp:nvSpPr>
      <dsp:spPr>
        <a:xfrm>
          <a:off x="2350341" y="1807223"/>
          <a:ext cx="2644133" cy="1721124"/>
        </a:xfrm>
        <a:prstGeom prst="roundRect">
          <a:avLst/>
        </a:prstGeom>
        <a:solidFill>
          <a:schemeClr val="bg1">
            <a:lumMod val="8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de-DE" sz="15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Brief &amp; Easy </a:t>
          </a:r>
          <a:r>
            <a:rPr lang="de-DE" sz="150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 transforming the data at hand into comprehensive </a:t>
          </a:r>
          <a:r>
            <a:rPr lang="en-US" sz="150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pre-feasibility studies in a short timeframe</a:t>
          </a:r>
        </a:p>
      </dsp:txBody>
      <dsp:txXfrm>
        <a:off x="2434359" y="1891241"/>
        <a:ext cx="2476097" cy="155308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8F046-2EF2-492D-9B54-1B2B8BE7FDD2}">
      <dsp:nvSpPr>
        <dsp:cNvPr id="0" name=""/>
        <dsp:cNvSpPr/>
      </dsp:nvSpPr>
      <dsp:spPr>
        <a:xfrm>
          <a:off x="2373383" y="43"/>
          <a:ext cx="2670056" cy="1721124"/>
        </a:xfrm>
        <a:prstGeom prst="roundRect">
          <a:avLst/>
        </a:prstGeom>
        <a:solidFill>
          <a:schemeClr val="bg1">
            <a:lumMod val="8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de-DE" sz="15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Targeted &amp; Efficient </a:t>
          </a:r>
          <a:r>
            <a:rPr lang="de-DE" sz="150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 Context optimal results for a cost- and time effective use of budget, energy efficiency and renwwable energy potential and existing infrastructure</a:t>
          </a:r>
          <a:endParaRPr lang="en-US" sz="150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457401" y="84061"/>
        <a:ext cx="2502020" cy="1553088"/>
      </dsp:txXfrm>
    </dsp:sp>
    <dsp:sp modelId="{722EC6FB-0E13-4AE1-B429-26275EC1A533}">
      <dsp:nvSpPr>
        <dsp:cNvPr id="0" name=""/>
        <dsp:cNvSpPr/>
      </dsp:nvSpPr>
      <dsp:spPr>
        <a:xfrm>
          <a:off x="2373383" y="1807224"/>
          <a:ext cx="2670056" cy="1721124"/>
        </a:xfrm>
        <a:prstGeom prst="roundRect">
          <a:avLst/>
        </a:prstGeom>
        <a:solidFill>
          <a:schemeClr val="bg1">
            <a:lumMod val="8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de-DE" sz="15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Enabling &amp; Proactive </a:t>
          </a:r>
          <a:r>
            <a:rPr lang="de-DE" sz="150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 Building up </a:t>
          </a:r>
          <a:r>
            <a:rPr lang="en-US" sz="150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in-house capacity with every project, independent of external consultancy</a:t>
          </a:r>
        </a:p>
      </dsp:txBody>
      <dsp:txXfrm>
        <a:off x="2457401" y="1891242"/>
        <a:ext cx="2502020" cy="155308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D9B8F5-F512-40DB-9BC7-F4E3B4E43083}">
      <dsp:nvSpPr>
        <dsp:cNvPr id="0" name=""/>
        <dsp:cNvSpPr/>
      </dsp:nvSpPr>
      <dsp:spPr>
        <a:xfrm>
          <a:off x="0" y="248437"/>
          <a:ext cx="8229600" cy="1911812"/>
        </a:xfrm>
        <a:prstGeom prst="roundRect">
          <a:avLst>
            <a:gd name="adj" fmla="val 10000"/>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2F0DE4-EA74-4734-856C-437E7463DB31}">
      <dsp:nvSpPr>
        <dsp:cNvPr id="0" name=""/>
        <dsp:cNvSpPr/>
      </dsp:nvSpPr>
      <dsp:spPr>
        <a:xfrm>
          <a:off x="249154" y="416926"/>
          <a:ext cx="1797974" cy="1401995"/>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33000" b="-33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E82548-FC1E-478D-B11C-8BEC82AA401E}">
      <dsp:nvSpPr>
        <dsp:cNvPr id="0" name=""/>
        <dsp:cNvSpPr/>
      </dsp:nvSpPr>
      <dsp:spPr>
        <a:xfrm rot="10800000">
          <a:off x="249154" y="2289854"/>
          <a:ext cx="1797974" cy="1904611"/>
        </a:xfrm>
        <a:prstGeom prst="round2SameRect">
          <a:avLst>
            <a:gd name="adj1" fmla="val 10500"/>
            <a:gd name="adj2" fmla="val 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GB" sz="1300" kern="1200" dirty="0">
              <a:latin typeface="Segoe UI" panose="020B0502040204020203" pitchFamily="34" charset="0"/>
              <a:ea typeface="Segoe UI" panose="020B0502040204020203" pitchFamily="34" charset="0"/>
              <a:cs typeface="Segoe UI" panose="020B0502040204020203" pitchFamily="34" charset="0"/>
            </a:rPr>
            <a:t>Expansion of  existing district heating and cooling networks by identifying which buildings, streets or neighbourhoods to connect to the network</a:t>
          </a:r>
          <a:r>
            <a:rPr lang="en-GB" sz="1300" kern="1200" dirty="0"/>
            <a:t> </a:t>
          </a:r>
          <a:endParaRPr lang="en-US" sz="1300" kern="1200" dirty="0"/>
        </a:p>
      </dsp:txBody>
      <dsp:txXfrm rot="10800000">
        <a:off x="304448" y="2289854"/>
        <a:ext cx="1687386" cy="1849317"/>
      </dsp:txXfrm>
    </dsp:sp>
    <dsp:sp modelId="{B3653819-3680-407A-A8D7-F5507F35BA61}">
      <dsp:nvSpPr>
        <dsp:cNvPr id="0" name=""/>
        <dsp:cNvSpPr/>
      </dsp:nvSpPr>
      <dsp:spPr>
        <a:xfrm>
          <a:off x="2226926" y="416926"/>
          <a:ext cx="1797974" cy="1401995"/>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33000" b="-33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671EC8-A682-4953-8AA7-AEF78149D577}">
      <dsp:nvSpPr>
        <dsp:cNvPr id="0" name=""/>
        <dsp:cNvSpPr/>
      </dsp:nvSpPr>
      <dsp:spPr>
        <a:xfrm rot="10800000">
          <a:off x="2226926" y="2289854"/>
          <a:ext cx="1797974" cy="1904611"/>
        </a:xfrm>
        <a:prstGeom prst="round2SameRect">
          <a:avLst>
            <a:gd name="adj1" fmla="val 10500"/>
            <a:gd name="adj2" fmla="val 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GB" sz="1300" kern="1200" spc="-1" dirty="0">
              <a:solidFill>
                <a:srgbClr val="000000"/>
              </a:solidFill>
              <a:uFill>
                <a:solidFill>
                  <a:srgbClr val="FFFFFF"/>
                </a:solidFill>
              </a:uFill>
              <a:latin typeface="Segoe UI"/>
            </a:rPr>
            <a:t>Identifying local energy demands for known energy sources</a:t>
          </a:r>
          <a:r>
            <a:rPr lang="en-GB" sz="1300" kern="1200" dirty="0">
              <a:latin typeface="Segoe UI" panose="020B0502040204020203" pitchFamily="34" charset="0"/>
              <a:ea typeface="Segoe UI" panose="020B0502040204020203" pitchFamily="34" charset="0"/>
              <a:cs typeface="Segoe UI" panose="020B0502040204020203" pitchFamily="34" charset="0"/>
            </a:rPr>
            <a:t> and finding the best route for the pipework</a:t>
          </a:r>
          <a:endParaRPr lang="en-GB" sz="1300" kern="1200" dirty="0"/>
        </a:p>
      </dsp:txBody>
      <dsp:txXfrm rot="10800000">
        <a:off x="2282220" y="2289854"/>
        <a:ext cx="1687386" cy="1849317"/>
      </dsp:txXfrm>
    </dsp:sp>
    <dsp:sp modelId="{03CE5EE1-3D20-4A3E-8557-1D34E93ACF25}">
      <dsp:nvSpPr>
        <dsp:cNvPr id="0" name=""/>
        <dsp:cNvSpPr/>
      </dsp:nvSpPr>
      <dsp:spPr>
        <a:xfrm>
          <a:off x="4204698" y="416926"/>
          <a:ext cx="1797974" cy="1401995"/>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0" r="-20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A849B4-E37A-47A4-BD5A-E9C9CAD38E42}">
      <dsp:nvSpPr>
        <dsp:cNvPr id="0" name=""/>
        <dsp:cNvSpPr/>
      </dsp:nvSpPr>
      <dsp:spPr>
        <a:xfrm rot="10800000">
          <a:off x="4204698" y="2289854"/>
          <a:ext cx="1797974" cy="1904611"/>
        </a:xfrm>
        <a:prstGeom prst="round2SameRect">
          <a:avLst>
            <a:gd name="adj1" fmla="val 10500"/>
            <a:gd name="adj2" fmla="val 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GB" sz="1300" kern="1200" spc="-1" dirty="0">
              <a:solidFill>
                <a:srgbClr val="000000"/>
              </a:solidFill>
              <a:uFill>
                <a:solidFill>
                  <a:srgbClr val="FFFFFF"/>
                </a:solidFill>
              </a:uFill>
              <a:latin typeface="Segoe UI"/>
            </a:rPr>
            <a:t>Optimal network solution to link</a:t>
          </a:r>
          <a:r>
            <a:rPr lang="en-GB" sz="1300" kern="1200" dirty="0">
              <a:latin typeface="Segoe UI" panose="020B0502040204020203" pitchFamily="34" charset="0"/>
              <a:ea typeface="Segoe UI" panose="020B0502040204020203" pitchFamily="34" charset="0"/>
              <a:cs typeface="Segoe UI" panose="020B0502040204020203" pitchFamily="34" charset="0"/>
            </a:rPr>
            <a:t> available energy sources with known demand</a:t>
          </a:r>
          <a:endParaRPr lang="en-US" sz="1300" kern="1200" dirty="0"/>
        </a:p>
      </dsp:txBody>
      <dsp:txXfrm rot="10800000">
        <a:off x="4259992" y="2289854"/>
        <a:ext cx="1687386" cy="1849317"/>
      </dsp:txXfrm>
    </dsp:sp>
    <dsp:sp modelId="{8D3AD79D-62D2-4B41-BD2C-253F44677F3B}">
      <dsp:nvSpPr>
        <dsp:cNvPr id="0" name=""/>
        <dsp:cNvSpPr/>
      </dsp:nvSpPr>
      <dsp:spPr>
        <a:xfrm>
          <a:off x="6182470" y="416926"/>
          <a:ext cx="1797974" cy="1401995"/>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33000" b="-33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4C27B6-CC37-4A4A-B2D6-9DBC30E21C8C}">
      <dsp:nvSpPr>
        <dsp:cNvPr id="0" name=""/>
        <dsp:cNvSpPr/>
      </dsp:nvSpPr>
      <dsp:spPr>
        <a:xfrm rot="10800000">
          <a:off x="6182470" y="2289854"/>
          <a:ext cx="1797974" cy="1904611"/>
        </a:xfrm>
        <a:prstGeom prst="round2SameRect">
          <a:avLst>
            <a:gd name="adj1" fmla="val 10500"/>
            <a:gd name="adj2" fmla="val 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GB" sz="1300" kern="1200" spc="-1" dirty="0">
              <a:solidFill>
                <a:srgbClr val="000000"/>
              </a:solidFill>
              <a:uFill>
                <a:solidFill>
                  <a:srgbClr val="FFFFFF"/>
                </a:solidFill>
              </a:uFill>
              <a:latin typeface="Segoe UI"/>
            </a:rPr>
            <a:t>Singling out optimal solution for energy demand reduction and by comparing network vs no network options</a:t>
          </a:r>
          <a:endParaRPr lang="en-US" sz="1300" kern="1200" dirty="0"/>
        </a:p>
      </dsp:txBody>
      <dsp:txXfrm rot="10800000">
        <a:off x="6237764" y="2289854"/>
        <a:ext cx="1687386" cy="1849317"/>
      </dsp:txXfrm>
    </dsp:sp>
  </dsp:spTree>
</dsp:drawing>
</file>

<file path=ppt/diagrams/layout1.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11.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12.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13.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2.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9A721B7-93E6-41CD-943F-A8AFF8672BDB}" type="datetimeFigureOut">
              <a:rPr lang="en-US" smtClean="0"/>
              <a:t>3/31/2021</a:t>
            </a:fld>
            <a:endParaRPr lang="en-US"/>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C4784D8-96E9-41C4-8407-1456AE140C45}" type="slidenum">
              <a:rPr lang="en-US" smtClean="0"/>
              <a:t>‹#›</a:t>
            </a:fld>
            <a:endParaRPr lang="en-US"/>
          </a:p>
        </p:txBody>
      </p:sp>
    </p:spTree>
    <p:extLst>
      <p:ext uri="{BB962C8B-B14F-4D97-AF65-F5344CB8AC3E}">
        <p14:creationId xmlns:p14="http://schemas.microsoft.com/office/powerpoint/2010/main" val="4018162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unenvironment.org/news-and-stories/news/kigali-amendment-montreal-protocol-another-global-commitment-stop-climat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unenvironment.org/news-and-stories/news/kigali-amendment-montreal-protocol-another-global-commitment-stop-climat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1</a:t>
            </a:fld>
            <a:endParaRPr lang="en-US"/>
          </a:p>
        </p:txBody>
      </p:sp>
    </p:spTree>
    <p:extLst>
      <p:ext uri="{BB962C8B-B14F-4D97-AF65-F5344CB8AC3E}">
        <p14:creationId xmlns:p14="http://schemas.microsoft.com/office/powerpoint/2010/main" val="1601723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Whats</a:t>
            </a:r>
            <a:r>
              <a:rPr lang="en-GB" dirty="0"/>
              <a:t> keeping energy planner</a:t>
            </a:r>
            <a:r>
              <a:rPr lang="en-GB" baseline="0" dirty="0"/>
              <a:t>s and local authorities from rolling out DHC solutions?</a:t>
            </a:r>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11</a:t>
            </a:fld>
            <a:endParaRPr lang="en-US"/>
          </a:p>
        </p:txBody>
      </p:sp>
    </p:spTree>
    <p:extLst>
      <p:ext uri="{BB962C8B-B14F-4D97-AF65-F5344CB8AC3E}">
        <p14:creationId xmlns:p14="http://schemas.microsoft.com/office/powerpoint/2010/main" val="1174795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What is missing/</a:t>
            </a:r>
            <a:r>
              <a:rPr lang="de-DE" baseline="0" dirty="0"/>
              <a:t> challenging</a:t>
            </a:r>
            <a:r>
              <a:rPr lang="de-DE" dirty="0"/>
              <a:t>? </a:t>
            </a:r>
            <a:r>
              <a:rPr lang="de-DE" dirty="0" err="1"/>
              <a:t>What</a:t>
            </a:r>
            <a:r>
              <a:rPr lang="de-DE" dirty="0"/>
              <a:t> </a:t>
            </a:r>
            <a:r>
              <a:rPr lang="de-DE" dirty="0" err="1"/>
              <a:t>are</a:t>
            </a:r>
            <a:r>
              <a:rPr lang="de-DE" baseline="0" dirty="0"/>
              <a:t> </a:t>
            </a:r>
            <a:r>
              <a:rPr lang="de-DE" baseline="0" dirty="0" err="1"/>
              <a:t>common</a:t>
            </a:r>
            <a:r>
              <a:rPr lang="de-DE" baseline="0" dirty="0"/>
              <a:t> </a:t>
            </a:r>
            <a:r>
              <a:rPr lang="de-DE" baseline="0" dirty="0" err="1"/>
              <a:t>problems</a:t>
            </a:r>
            <a:r>
              <a:rPr lang="de-DE" baseline="0" dirty="0"/>
              <a:t> </a:t>
            </a:r>
            <a:r>
              <a:rPr lang="de-DE" baseline="0" dirty="0" err="1"/>
              <a:t>for</a:t>
            </a:r>
            <a:r>
              <a:rPr lang="de-DE" baseline="0" dirty="0"/>
              <a:t> </a:t>
            </a:r>
            <a:r>
              <a:rPr lang="de-DE" baseline="0" dirty="0" err="1"/>
              <a:t>energy</a:t>
            </a:r>
            <a:r>
              <a:rPr lang="de-DE" baseline="0" dirty="0"/>
              <a:t> </a:t>
            </a:r>
            <a:r>
              <a:rPr lang="de-DE" baseline="0" dirty="0" err="1"/>
              <a:t>planners</a:t>
            </a:r>
            <a:r>
              <a:rPr lang="de-DE" baseline="0" dirty="0"/>
              <a:t>?</a:t>
            </a:r>
            <a:r>
              <a:rPr lang="de-DE" dirty="0"/>
              <a:t> Open </a:t>
            </a:r>
            <a:r>
              <a:rPr lang="de-DE" dirty="0" err="1"/>
              <a:t>up</a:t>
            </a:r>
            <a:r>
              <a:rPr lang="de-DE" dirty="0"/>
              <a:t> </a:t>
            </a:r>
            <a:r>
              <a:rPr lang="de-DE" dirty="0" err="1"/>
              <a:t>to</a:t>
            </a:r>
            <a:r>
              <a:rPr lang="de-DE" dirty="0"/>
              <a:t> </a:t>
            </a:r>
            <a:r>
              <a:rPr lang="de-DE" dirty="0" err="1"/>
              <a:t>audience</a:t>
            </a:r>
            <a:r>
              <a:rPr lang="de-DE" dirty="0"/>
              <a:t>: </a:t>
            </a:r>
          </a:p>
          <a:p>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de-DE" sz="1200" b="0" kern="1200" dirty="0" err="1">
                <a:solidFill>
                  <a:schemeClr val="tx1"/>
                </a:solidFill>
                <a:effectLst/>
                <a:latin typeface="+mn-lt"/>
                <a:ea typeface="+mn-ea"/>
                <a:cs typeface="+mn-cs"/>
              </a:rPr>
              <a:t>Planning</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the</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development</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of</a:t>
            </a:r>
            <a:r>
              <a:rPr lang="de-DE" sz="1200" b="0" kern="1200" dirty="0">
                <a:solidFill>
                  <a:schemeClr val="tx1"/>
                </a:solidFill>
                <a:effectLst/>
                <a:latin typeface="+mn-lt"/>
                <a:ea typeface="+mn-ea"/>
                <a:cs typeface="+mn-cs"/>
              </a:rPr>
              <a:t> a </a:t>
            </a:r>
            <a:r>
              <a:rPr lang="de-DE" sz="1200" b="0" kern="1200" dirty="0" err="1">
                <a:solidFill>
                  <a:schemeClr val="tx1"/>
                </a:solidFill>
                <a:effectLst/>
                <a:latin typeface="+mn-lt"/>
                <a:ea typeface="+mn-ea"/>
                <a:cs typeface="+mn-cs"/>
              </a:rPr>
              <a:t>district</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heating</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and</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cooling</a:t>
            </a:r>
            <a:r>
              <a:rPr lang="de-DE" sz="1200" b="0" kern="1200" dirty="0">
                <a:solidFill>
                  <a:schemeClr val="tx1"/>
                </a:solidFill>
                <a:effectLst/>
                <a:latin typeface="+mn-lt"/>
                <a:ea typeface="+mn-ea"/>
                <a:cs typeface="+mn-cs"/>
              </a:rPr>
              <a:t> (DHC) </a:t>
            </a:r>
            <a:r>
              <a:rPr lang="de-DE" sz="1200" b="0" kern="1200" dirty="0" err="1">
                <a:solidFill>
                  <a:schemeClr val="tx1"/>
                </a:solidFill>
                <a:effectLst/>
                <a:latin typeface="+mn-lt"/>
                <a:ea typeface="+mn-ea"/>
                <a:cs typeface="+mn-cs"/>
              </a:rPr>
              <a:t>network</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is</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complex</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and</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local</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authorities</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often</a:t>
            </a:r>
            <a:r>
              <a:rPr lang="de-DE" sz="1200" b="0" kern="1200" dirty="0">
                <a:solidFill>
                  <a:schemeClr val="tx1"/>
                </a:solidFill>
                <a:effectLst/>
                <a:latin typeface="+mn-lt"/>
                <a:ea typeface="+mn-ea"/>
                <a:cs typeface="+mn-cs"/>
              </a:rPr>
              <a:t> do not </a:t>
            </a:r>
            <a:r>
              <a:rPr lang="de-DE" sz="1200" b="0" kern="1200" dirty="0" err="1">
                <a:solidFill>
                  <a:schemeClr val="tx1"/>
                </a:solidFill>
                <a:effectLst/>
                <a:latin typeface="+mn-lt"/>
                <a:ea typeface="+mn-ea"/>
                <a:cs typeface="+mn-cs"/>
              </a:rPr>
              <a:t>have</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the</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capacity</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to</a:t>
            </a:r>
            <a:r>
              <a:rPr lang="de-DE" sz="1200" b="0" kern="1200" dirty="0">
                <a:solidFill>
                  <a:schemeClr val="tx1"/>
                </a:solidFill>
                <a:effectLst/>
                <a:latin typeface="+mn-lt"/>
                <a:ea typeface="+mn-ea"/>
                <a:cs typeface="+mn-cs"/>
              </a:rPr>
              <a:t> carry out </a:t>
            </a:r>
            <a:r>
              <a:rPr lang="de-DE" sz="1200" b="0" kern="1200" dirty="0" err="1">
                <a:solidFill>
                  <a:schemeClr val="tx1"/>
                </a:solidFill>
                <a:effectLst/>
                <a:latin typeface="+mn-lt"/>
                <a:ea typeface="+mn-ea"/>
                <a:cs typeface="+mn-cs"/>
              </a:rPr>
              <a:t>their</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own</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feasibility</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work</a:t>
            </a:r>
            <a:r>
              <a:rPr lang="de-DE" sz="1200" b="0" kern="1200" dirty="0">
                <a:solidFill>
                  <a:schemeClr val="tx1"/>
                </a:solidFill>
                <a:effectLst/>
                <a:latin typeface="+mn-lt"/>
                <a:ea typeface="+mn-ea"/>
                <a:cs typeface="+mn-cs"/>
              </a:rPr>
              <a:t> in-house. This means that the process can be expensive and time consuming, and may also lack transparency,</a:t>
            </a:r>
            <a:r>
              <a:rPr lang="de-DE" sz="1200" b="0" kern="1200" baseline="0" dirty="0">
                <a:solidFill>
                  <a:schemeClr val="tx1"/>
                </a:solidFill>
                <a:effectLst/>
                <a:latin typeface="+mn-lt"/>
                <a:ea typeface="+mn-ea"/>
                <a:cs typeface="+mn-cs"/>
              </a:rPr>
              <a:t> as well as taking into account energy targets of cities</a:t>
            </a:r>
            <a:r>
              <a:rPr lang="de-DE" sz="1200" b="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b="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High level of expertise </a:t>
            </a:r>
            <a:r>
              <a:rPr lang="en-GB" sz="1200" b="1" kern="1200" dirty="0">
                <a:solidFill>
                  <a:schemeClr val="tx1"/>
                </a:solidFill>
                <a:effectLst/>
                <a:latin typeface="+mn-lt"/>
                <a:ea typeface="+mn-ea"/>
                <a:cs typeface="+mn-cs"/>
              </a:rPr>
              <a:t>needed</a:t>
            </a:r>
            <a:r>
              <a:rPr lang="en-GB" sz="1200" kern="1200" dirty="0">
                <a:solidFill>
                  <a:schemeClr val="tx1"/>
                </a:solidFill>
                <a:effectLst/>
                <a:latin typeface="+mn-lt"/>
                <a:ea typeface="+mn-ea"/>
                <a:cs typeface="+mn-cs"/>
              </a:rPr>
              <a:t> by staff often requires costly outsourcing of planning processes”</a:t>
            </a:r>
            <a:endParaRPr lang="en-GB" dirty="0">
              <a:effectLst/>
            </a:endParaRPr>
          </a:p>
          <a:p>
            <a:r>
              <a:rPr lang="en-GB" sz="1200" kern="1200" dirty="0">
                <a:solidFill>
                  <a:schemeClr val="tx1"/>
                </a:solidFill>
                <a:effectLst/>
                <a:latin typeface="+mn-lt"/>
                <a:ea typeface="+mn-ea"/>
                <a:cs typeface="+mn-cs"/>
              </a:rPr>
              <a:t>“Upfront costs for DHC network planning are usually high, </a:t>
            </a:r>
            <a:r>
              <a:rPr lang="en-GB" sz="1200" b="1" kern="1200" dirty="0">
                <a:solidFill>
                  <a:schemeClr val="tx1"/>
                </a:solidFill>
                <a:effectLst/>
                <a:latin typeface="+mn-lt"/>
                <a:ea typeface="+mn-ea"/>
                <a:cs typeface="+mn-cs"/>
              </a:rPr>
              <a:t>particularly if repeat or iterative analysis is required</a:t>
            </a:r>
            <a:endParaRPr lang="en-GB"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12</a:t>
            </a:fld>
            <a:endParaRPr lang="en-US"/>
          </a:p>
        </p:txBody>
      </p:sp>
    </p:spTree>
    <p:extLst>
      <p:ext uri="{BB962C8B-B14F-4D97-AF65-F5344CB8AC3E}">
        <p14:creationId xmlns:p14="http://schemas.microsoft.com/office/powerpoint/2010/main" val="3086295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0" kern="1200" noProof="0" dirty="0">
                <a:solidFill>
                  <a:schemeClr val="tx1"/>
                </a:solidFill>
                <a:effectLst/>
                <a:latin typeface="+mn-lt"/>
                <a:ea typeface="+mn-ea"/>
                <a:cs typeface="+mn-cs"/>
              </a:rPr>
              <a:t>THERMOS </a:t>
            </a:r>
            <a:r>
              <a:rPr lang="en-GB" sz="1200" b="0" kern="1200" baseline="0" noProof="0" dirty="0">
                <a:solidFill>
                  <a:schemeClr val="tx1"/>
                </a:solidFill>
                <a:effectLst/>
                <a:latin typeface="+mn-lt"/>
                <a:ea typeface="+mn-ea"/>
                <a:cs typeface="+mn-cs"/>
              </a:rPr>
              <a:t> will </a:t>
            </a:r>
            <a:r>
              <a:rPr lang="en-GB" sz="1200" b="0" kern="1200" noProof="0" dirty="0">
                <a:solidFill>
                  <a:schemeClr val="tx1"/>
                </a:solidFill>
                <a:effectLst/>
                <a:latin typeface="+mn-lt"/>
                <a:ea typeface="+mn-ea"/>
                <a:cs typeface="+mn-cs"/>
              </a:rPr>
              <a:t>enable public authorities and other stakeholders to undertake more sophisticated thermal energy system planning far more rapidly and cheaply than they can today. This will amplify and accelerate the development of new low carbon heating and cooling systems across Europe, and enable faster upgrade, refurbishment and expansion of existing systems. Specifically, </a:t>
            </a:r>
            <a:r>
              <a:rPr lang="en-GB" sz="1200" b="0" kern="1200" baseline="0" noProof="0" dirty="0">
                <a:solidFill>
                  <a:schemeClr val="tx1"/>
                </a:solidFill>
                <a:effectLst/>
                <a:latin typeface="+mn-lt"/>
                <a:ea typeface="+mn-ea"/>
                <a:cs typeface="+mn-cs"/>
              </a:rPr>
              <a:t> THERMOS </a:t>
            </a:r>
            <a:r>
              <a:rPr lang="en-GB" sz="1200" b="0" kern="1200" noProof="0" dirty="0">
                <a:solidFill>
                  <a:schemeClr val="tx1"/>
                </a:solidFill>
                <a:effectLst/>
                <a:latin typeface="+mn-lt"/>
                <a:ea typeface="+mn-ea"/>
                <a:cs typeface="+mn-cs"/>
              </a:rPr>
              <a:t>aims to put local decision makers in a position where they are able to identify the right areas and routes for different types of thermal system quickly and accurately by automating questions about possible system configurations and economics. </a:t>
            </a:r>
            <a:endParaRPr lang="en-GB" noProof="0" dirty="0"/>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14</a:t>
            </a:fld>
            <a:endParaRPr lang="en-US"/>
          </a:p>
        </p:txBody>
      </p:sp>
    </p:spTree>
    <p:extLst>
      <p:ext uri="{BB962C8B-B14F-4D97-AF65-F5344CB8AC3E}">
        <p14:creationId xmlns:p14="http://schemas.microsoft.com/office/powerpoint/2010/main" val="2929639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50000"/>
              </a:lnSpc>
              <a:buClr>
                <a:srgbClr val="FF0000"/>
              </a:buClr>
              <a:buFont typeface="Arial" panose="020B0604020202020204" pitchFamily="34" charset="0"/>
              <a:buNone/>
            </a:pPr>
            <a:r>
              <a:rPr lang="en-GB" dirty="0"/>
              <a:t>THERMOS sets capital costs for plant, pipes and connections against revenues from heat sales and monetised greenhouse gases (GHG) emissions</a:t>
            </a:r>
          </a:p>
          <a:p>
            <a:pPr marL="360" lvl="1" indent="0" eaLnBrk="0" hangingPunct="0">
              <a:spcAft>
                <a:spcPts val="600"/>
              </a:spcAft>
              <a:buClr>
                <a:srgbClr val="ED3027"/>
              </a:buClr>
              <a:buSzPct val="120000"/>
              <a:buFont typeface="Arial" panose="020B0604020202020204" pitchFamily="34" charset="0"/>
              <a:buNone/>
              <a:defRPr/>
            </a:pPr>
            <a:r>
              <a:rPr lang="de-DE" sz="1200" spc="0" dirty="0">
                <a:solidFill>
                  <a:schemeClr val="tx1"/>
                </a:solidFill>
                <a:uFillTx/>
                <a:latin typeface="+mn-lt"/>
              </a:rPr>
              <a:t>THERMOS</a:t>
            </a:r>
            <a:r>
              <a:rPr lang="de-DE" sz="1200" spc="0" baseline="0" dirty="0">
                <a:solidFill>
                  <a:schemeClr val="tx1"/>
                </a:solidFill>
                <a:uFillTx/>
                <a:latin typeface="+mn-lt"/>
              </a:rPr>
              <a:t> facilitates e</a:t>
            </a:r>
            <a:r>
              <a:rPr lang="en-GB" sz="2200" spc="-1" dirty="0" err="1">
                <a:solidFill>
                  <a:srgbClr val="000000"/>
                </a:solidFill>
                <a:uFill>
                  <a:solidFill>
                    <a:srgbClr val="FFFFFF"/>
                  </a:solidFill>
                </a:uFill>
                <a:latin typeface="Segoe UI"/>
              </a:rPr>
              <a:t>arly</a:t>
            </a:r>
            <a:r>
              <a:rPr lang="en-GB" sz="2200" spc="-1" dirty="0">
                <a:solidFill>
                  <a:srgbClr val="000000"/>
                </a:solidFill>
                <a:uFill>
                  <a:solidFill>
                    <a:srgbClr val="FFFFFF"/>
                  </a:solidFill>
                </a:uFill>
                <a:latin typeface="Segoe UI"/>
              </a:rPr>
              <a:t>-stage planning of district energy systems.</a:t>
            </a:r>
            <a:r>
              <a:rPr lang="en-GB" sz="2200" spc="-1" baseline="0" dirty="0">
                <a:solidFill>
                  <a:srgbClr val="000000"/>
                </a:solidFill>
                <a:uFill>
                  <a:solidFill>
                    <a:srgbClr val="FFFFFF"/>
                  </a:solidFill>
                </a:uFill>
                <a:latin typeface="Segoe UI"/>
              </a:rPr>
              <a:t> </a:t>
            </a:r>
            <a:r>
              <a:rPr lang="en-GB" sz="2200" spc="-1" dirty="0">
                <a:solidFill>
                  <a:srgbClr val="000000"/>
                </a:solidFill>
                <a:uFill>
                  <a:solidFill>
                    <a:srgbClr val="FFFFFF"/>
                  </a:solidFill>
                </a:uFill>
                <a:latin typeface="Segoe UI"/>
              </a:rPr>
              <a:t>Considers four main use-cases:</a:t>
            </a:r>
          </a:p>
          <a:p>
            <a:pPr marL="914760" lvl="2" indent="-457200" eaLnBrk="0" hangingPunct="0">
              <a:spcAft>
                <a:spcPts val="600"/>
              </a:spcAft>
              <a:buClr>
                <a:srgbClr val="ED3027"/>
              </a:buClr>
              <a:buSzPct val="100000"/>
              <a:buFont typeface="+mj-lt"/>
              <a:buAutoNum type="arabicPeriod"/>
              <a:defRPr/>
            </a:pPr>
            <a:r>
              <a:rPr lang="en-GB" sz="2000" spc="-1" dirty="0">
                <a:solidFill>
                  <a:srgbClr val="000000"/>
                </a:solidFill>
                <a:uFill>
                  <a:solidFill>
                    <a:srgbClr val="FFFFFF"/>
                  </a:solidFill>
                </a:uFill>
                <a:latin typeface="Segoe UI"/>
              </a:rPr>
              <a:t>Expansion of existing district energy systems</a:t>
            </a:r>
          </a:p>
          <a:p>
            <a:pPr marL="914760" lvl="2" indent="-457200" eaLnBrk="0" hangingPunct="0">
              <a:spcAft>
                <a:spcPts val="600"/>
              </a:spcAft>
              <a:buClr>
                <a:srgbClr val="ED3027"/>
              </a:buClr>
              <a:buSzPct val="100000"/>
              <a:buFont typeface="+mj-lt"/>
              <a:buAutoNum type="arabicPeriod"/>
              <a:defRPr/>
            </a:pPr>
            <a:r>
              <a:rPr lang="en-GB" sz="2000" spc="-1" dirty="0">
                <a:solidFill>
                  <a:srgbClr val="000000"/>
                </a:solidFill>
                <a:uFill>
                  <a:solidFill>
                    <a:srgbClr val="FFFFFF"/>
                  </a:solidFill>
                </a:uFill>
                <a:latin typeface="Segoe UI"/>
              </a:rPr>
              <a:t>Identifying local energy demands for known energy sources</a:t>
            </a:r>
          </a:p>
          <a:p>
            <a:pPr marL="914760" lvl="2" indent="-457200" eaLnBrk="0" hangingPunct="0">
              <a:spcAft>
                <a:spcPts val="600"/>
              </a:spcAft>
              <a:buClr>
                <a:srgbClr val="ED3027"/>
              </a:buClr>
              <a:buSzPct val="100000"/>
              <a:buFont typeface="+mj-lt"/>
              <a:buAutoNum type="arabicPeriod"/>
              <a:defRPr/>
            </a:pPr>
            <a:r>
              <a:rPr lang="en-GB" sz="2000" spc="-1" dirty="0">
                <a:solidFill>
                  <a:srgbClr val="000000"/>
                </a:solidFill>
                <a:uFill>
                  <a:solidFill>
                    <a:srgbClr val="FFFFFF"/>
                  </a:solidFill>
                </a:uFill>
                <a:latin typeface="Segoe UI"/>
              </a:rPr>
              <a:t>Optimising networks between known energy sources and demands</a:t>
            </a:r>
          </a:p>
          <a:p>
            <a:pPr marL="914760" marR="0" lvl="2" indent="-457200" algn="l" defTabSz="914400" rtl="0" eaLnBrk="0" fontAlgn="auto" latinLnBrk="0" hangingPunct="0">
              <a:lnSpc>
                <a:spcPct val="100000"/>
              </a:lnSpc>
              <a:spcBef>
                <a:spcPts val="0"/>
              </a:spcBef>
              <a:spcAft>
                <a:spcPts val="600"/>
              </a:spcAft>
              <a:buClr>
                <a:srgbClr val="ED3027"/>
              </a:buClr>
              <a:buSzPct val="100000"/>
              <a:buFont typeface="+mj-lt"/>
              <a:buAutoNum type="arabicPeriod"/>
              <a:tabLst/>
              <a:defRPr/>
            </a:pPr>
            <a:r>
              <a:rPr lang="en-GB" sz="2000" spc="-1" dirty="0">
                <a:solidFill>
                  <a:srgbClr val="000000"/>
                </a:solidFill>
                <a:uFill>
                  <a:solidFill>
                    <a:srgbClr val="FFFFFF"/>
                  </a:solidFill>
                </a:uFill>
                <a:latin typeface="Segoe UI"/>
              </a:rPr>
              <a:t>Providing optimised solutions when considering energy demand reduction, networked and non-networked system measures.</a:t>
            </a:r>
            <a:r>
              <a:rPr lang="en-GB" sz="2000" spc="-1" baseline="0" dirty="0">
                <a:solidFill>
                  <a:srgbClr val="000000"/>
                </a:solidFill>
                <a:uFill>
                  <a:solidFill>
                    <a:srgbClr val="FFFFFF"/>
                  </a:solidFill>
                </a:uFill>
                <a:latin typeface="Segoe UI"/>
              </a:rPr>
              <a:t> </a:t>
            </a:r>
            <a:r>
              <a:rPr lang="en-GB" sz="2000" dirty="0">
                <a:latin typeface="Segoe UI" panose="020B0502040204020203" pitchFamily="34" charset="0"/>
                <a:ea typeface="Segoe UI" panose="020B0502040204020203" pitchFamily="34" charset="0"/>
                <a:cs typeface="Segoe UI" panose="020B0502040204020203" pitchFamily="34" charset="0"/>
              </a:rPr>
              <a:t>Where you wish to compare the performance assessment of potential DHC networks and non-DHC solutions</a:t>
            </a:r>
            <a:endParaRPr lang="en-US" sz="2000" dirty="0"/>
          </a:p>
          <a:p>
            <a:pPr marL="914760" lvl="2" indent="-457200" eaLnBrk="0" hangingPunct="0">
              <a:spcAft>
                <a:spcPts val="600"/>
              </a:spcAft>
              <a:buClr>
                <a:srgbClr val="ED3027"/>
              </a:buClr>
              <a:buSzPct val="100000"/>
              <a:buFont typeface="+mj-lt"/>
              <a:buAutoNum type="arabicPeriod"/>
              <a:defRPr/>
            </a:pPr>
            <a:endParaRPr lang="en-GB" sz="2000" spc="-1" dirty="0">
              <a:solidFill>
                <a:srgbClr val="000000"/>
              </a:solidFill>
              <a:uFill>
                <a:solidFill>
                  <a:srgbClr val="FFFFFF"/>
                </a:solidFill>
              </a:uFill>
              <a:latin typeface="Segoe UI"/>
            </a:endParaRPr>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15</a:t>
            </a:fld>
            <a:endParaRPr lang="en-US"/>
          </a:p>
        </p:txBody>
      </p:sp>
    </p:spTree>
    <p:extLst>
      <p:ext uri="{BB962C8B-B14F-4D97-AF65-F5344CB8AC3E}">
        <p14:creationId xmlns:p14="http://schemas.microsoft.com/office/powerpoint/2010/main" val="3226979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514350" indent="-514350">
              <a:buFont typeface="+mj-lt"/>
              <a:buAutoNum type="arabicPeriod"/>
              <a:defRPr/>
            </a:pPr>
            <a:endParaRPr lang="en-GB" dirty="0"/>
          </a:p>
          <a:p>
            <a:r>
              <a:rPr lang="en-GB" dirty="0"/>
              <a:t>If no other data is available,</a:t>
            </a:r>
            <a:r>
              <a:rPr lang="en-GB" baseline="0" dirty="0"/>
              <a:t> the tool will estimate heat d</a:t>
            </a:r>
            <a:r>
              <a:rPr lang="en-GB" dirty="0"/>
              <a:t>emands based on the shape</a:t>
            </a:r>
            <a:r>
              <a:rPr lang="en-GB" baseline="0" dirty="0"/>
              <a:t> of OSM </a:t>
            </a:r>
            <a:r>
              <a:rPr lang="en-GB" dirty="0"/>
              <a:t>building polygons and building type (residential or not), </a:t>
            </a:r>
            <a:r>
              <a:rPr lang="en-GB" baseline="0" dirty="0"/>
              <a:t>but in this case low accuracy may result. Accuracy will improve if building height data is available (can be entered within OSM or uploaded directly to the tool) or alternatively local LIDAR data can be uploaded to the tool. LIDAR (Light Detection and Ranging) is a technique which produces a digital surface model of the ground and will indicate the height of objects above a datum. </a:t>
            </a:r>
          </a:p>
          <a:p>
            <a:endParaRPr lang="en-GB" baseline="0" dirty="0"/>
          </a:p>
          <a:p>
            <a:r>
              <a:rPr lang="en-GB" baseline="0" dirty="0"/>
              <a:t>The best solution is to upload your own building demand data if known – this can be done by uploading a GIS file or values can be entered directly using the mapping page user interface.      </a:t>
            </a:r>
            <a:r>
              <a:rPr lang="en-GB" dirty="0"/>
              <a:t> </a:t>
            </a:r>
          </a:p>
        </p:txBody>
      </p:sp>
      <p:sp>
        <p:nvSpPr>
          <p:cNvPr id="4" name="Marcador de número de diapositiva 3"/>
          <p:cNvSpPr>
            <a:spLocks noGrp="1"/>
          </p:cNvSpPr>
          <p:nvPr>
            <p:ph type="sldNum" sz="quarter" idx="10"/>
          </p:nvPr>
        </p:nvSpPr>
        <p:spPr/>
        <p:txBody>
          <a:bodyPr/>
          <a:lstStyle/>
          <a:p>
            <a:fld id="{0C4784D8-96E9-41C4-8407-1456AE140C45}" type="slidenum">
              <a:rPr lang="en-US" smtClean="0"/>
              <a:t>16</a:t>
            </a:fld>
            <a:endParaRPr lang="en-US"/>
          </a:p>
        </p:txBody>
      </p:sp>
    </p:spTree>
    <p:extLst>
      <p:ext uri="{BB962C8B-B14F-4D97-AF65-F5344CB8AC3E}">
        <p14:creationId xmlns:p14="http://schemas.microsoft.com/office/powerpoint/2010/main" val="1812774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17</a:t>
            </a:fld>
            <a:endParaRPr lang="en-US"/>
          </a:p>
        </p:txBody>
      </p:sp>
    </p:spTree>
    <p:extLst>
      <p:ext uri="{BB962C8B-B14F-4D97-AF65-F5344CB8AC3E}">
        <p14:creationId xmlns:p14="http://schemas.microsoft.com/office/powerpoint/2010/main" val="2452498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5763" indent="-385763">
              <a:buFont typeface="+mj-lt"/>
              <a:buAutoNum type="arabicPeriod"/>
              <a:defRPr/>
            </a:pPr>
            <a:r>
              <a:rPr lang="en-GB" dirty="0"/>
              <a:t>Better network design at the prefeasibility stage – current practice does not identify optimal solutions</a:t>
            </a:r>
          </a:p>
          <a:p>
            <a:pPr marL="385763" indent="-385763">
              <a:buFont typeface="+mj-lt"/>
              <a:buAutoNum type="arabicPeriod"/>
              <a:defRPr/>
            </a:pPr>
            <a:r>
              <a:rPr lang="en-GB" dirty="0">
                <a:latin typeface="Segoe UI"/>
                <a:cs typeface="Segoe UI"/>
              </a:rPr>
              <a:t>Significantly faster and cheaper assessment of options, allowing for many more options to</a:t>
            </a:r>
            <a:r>
              <a:rPr lang="en-GB" baseline="0" dirty="0">
                <a:latin typeface="Segoe UI"/>
                <a:cs typeface="Segoe UI"/>
              </a:rPr>
              <a:t> be c</a:t>
            </a:r>
            <a:r>
              <a:rPr lang="en-GB" dirty="0">
                <a:latin typeface="Segoe UI"/>
                <a:cs typeface="Segoe UI"/>
              </a:rPr>
              <a:t>onsidered rapidly at greatly reduced cost</a:t>
            </a:r>
          </a:p>
          <a:p>
            <a:pPr marL="385763" indent="-385763">
              <a:buFont typeface="+mj-lt"/>
              <a:buAutoNum type="arabicPeriod"/>
              <a:defRPr/>
            </a:pPr>
            <a:r>
              <a:rPr lang="en-GB" dirty="0"/>
              <a:t>Simplified</a:t>
            </a:r>
            <a:r>
              <a:rPr lang="en-GB" baseline="0" dirty="0"/>
              <a:t> process and intuitive software interface </a:t>
            </a:r>
          </a:p>
          <a:p>
            <a:pPr marL="385763" indent="-385763">
              <a:buFont typeface="+mj-lt"/>
              <a:buAutoNum type="arabicPeriod"/>
              <a:defRPr/>
            </a:pPr>
            <a:r>
              <a:rPr lang="en-GB" baseline="0" dirty="0"/>
              <a:t>Freely available training material for self-training staff to use the software and obtaining optimal results in less than a day</a:t>
            </a:r>
            <a:endParaRPr lang="en-GB" dirty="0"/>
          </a:p>
          <a:p>
            <a:pPr marL="385763" indent="-385763">
              <a:buFont typeface="+mj-lt"/>
              <a:buAutoNum type="arabicPeriod"/>
              <a:defRPr/>
            </a:pPr>
            <a:r>
              <a:rPr lang="en-GB" dirty="0"/>
              <a:t>Enables analysis of the sensitivity of the optimal network design in light of a variety of most</a:t>
            </a:r>
            <a:r>
              <a:rPr lang="en-GB" baseline="0" dirty="0"/>
              <a:t> important conditions (s</a:t>
            </a:r>
            <a:r>
              <a:rPr lang="en-GB" dirty="0"/>
              <a:t>upply cost, heat sale price, investment</a:t>
            </a:r>
            <a:r>
              <a:rPr lang="en-GB" baseline="0" dirty="0"/>
              <a:t> budget, GHG targets</a:t>
            </a:r>
            <a:r>
              <a:rPr lang="en-GB" dirty="0"/>
              <a:t>, etc.)</a:t>
            </a:r>
          </a:p>
          <a:p>
            <a:pPr marL="385763" indent="-385763">
              <a:buFont typeface="+mj-lt"/>
              <a:buAutoNum type="arabicPeriod"/>
              <a:defRPr/>
            </a:pPr>
            <a:r>
              <a:rPr lang="en-GB" dirty="0"/>
              <a:t>All of this means reduced risk of lengthy and costly processes of recalibration</a:t>
            </a:r>
            <a:r>
              <a:rPr lang="en-GB" baseline="0" dirty="0"/>
              <a:t> of network solutions through external consultancy services at different </a:t>
            </a:r>
            <a:r>
              <a:rPr lang="en-GB" dirty="0"/>
              <a:t>design stages</a:t>
            </a:r>
          </a:p>
          <a:p>
            <a:pPr marL="385763" indent="-385763">
              <a:buFont typeface="+mj-lt"/>
              <a:buAutoNum type="arabicPeriod"/>
              <a:defRPr/>
            </a:pPr>
            <a:r>
              <a:rPr lang="en-GB" dirty="0"/>
              <a:t>Automation of mapping processes eliminates time and cost to get started – anywhere in the world</a:t>
            </a:r>
          </a:p>
          <a:p>
            <a:pPr marL="385763" indent="-385763">
              <a:buFont typeface="+mj-lt"/>
              <a:buAutoNum type="arabicPeriod"/>
              <a:defRPr/>
            </a:pPr>
            <a:r>
              <a:rPr lang="en-GB" dirty="0"/>
              <a:t>Browser based application – easy</a:t>
            </a:r>
            <a:r>
              <a:rPr lang="en-GB" baseline="0" dirty="0"/>
              <a:t> access</a:t>
            </a:r>
            <a:endParaRPr lang="en-GB" dirty="0"/>
          </a:p>
        </p:txBody>
      </p:sp>
      <p:sp>
        <p:nvSpPr>
          <p:cNvPr id="4" name="Slide Number Placeholder 3"/>
          <p:cNvSpPr>
            <a:spLocks noGrp="1"/>
          </p:cNvSpPr>
          <p:nvPr>
            <p:ph type="sldNum" sz="quarter" idx="5"/>
          </p:nvPr>
        </p:nvSpPr>
        <p:spPr/>
        <p:txBody>
          <a:bodyPr/>
          <a:lstStyle/>
          <a:p>
            <a:pPr>
              <a:defRPr/>
            </a:pPr>
            <a:fld id="{7508036A-3245-4344-A64D-D1649D0A3923}" type="slidenum">
              <a:rPr lang="da-DK" smtClean="0"/>
              <a:pPr>
                <a:defRPr/>
              </a:pPr>
              <a:t>18</a:t>
            </a:fld>
            <a:endParaRPr lang="da-DK"/>
          </a:p>
        </p:txBody>
      </p:sp>
    </p:spTree>
    <p:extLst>
      <p:ext uri="{BB962C8B-B14F-4D97-AF65-F5344CB8AC3E}">
        <p14:creationId xmlns:p14="http://schemas.microsoft.com/office/powerpoint/2010/main" val="288065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THERMOS:</a:t>
            </a:r>
            <a:r>
              <a:rPr lang="en-US" baseline="0" noProof="0" dirty="0"/>
              <a:t> creating a best case scenario for energy planning (pre-conditions) / conducting </a:t>
            </a:r>
            <a:r>
              <a:rPr lang="en-GB" baseline="0" noProof="0" dirty="0"/>
              <a:t>pre-feasibility</a:t>
            </a:r>
            <a:r>
              <a:rPr lang="en-US" baseline="0" noProof="0" dirty="0"/>
              <a:t> studies</a:t>
            </a:r>
          </a:p>
          <a:p>
            <a:r>
              <a:rPr lang="en-US" dirty="0"/>
              <a:t>Web-based software for detailed pre-feasibility analysis of heating and cooling network options</a:t>
            </a:r>
          </a:p>
          <a:p>
            <a:r>
              <a:rPr lang="en-US" dirty="0"/>
              <a:t>Designed to support project development from area-wide mapping and </a:t>
            </a:r>
            <a:r>
              <a:rPr lang="en-US" dirty="0" err="1"/>
              <a:t>masterplanning</a:t>
            </a:r>
            <a:r>
              <a:rPr lang="en-US" dirty="0"/>
              <a:t>, through to detailed consideration of optimal network layouts.</a:t>
            </a:r>
          </a:p>
          <a:p>
            <a:r>
              <a:rPr lang="en-GB" sz="1200" dirty="0">
                <a:solidFill>
                  <a:srgbClr val="043F52">
                    <a:lumMod val="95000"/>
                    <a:lumOff val="5000"/>
                  </a:srgbClr>
                </a:solidFill>
                <a:latin typeface="Arial" pitchFamily="34" charset="0"/>
                <a:cs typeface="Arial" pitchFamily="34" charset="0"/>
              </a:rPr>
              <a:t>It is a software that allows local decision makers to identify the right areas and routes for different types of thermal systems quickly and accurately by automating questions about possible system configurations and economics.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43F52">
                  <a:lumMod val="95000"/>
                  <a:lumOff val="5000"/>
                </a:srgbClr>
              </a:solidFill>
              <a:latin typeface="Arial" pitchFamily="34" charset="0"/>
              <a:cs typeface="Arial" pitchFamily="34" charset="0"/>
            </a:endParaRPr>
          </a:p>
          <a:p>
            <a:endParaRPr lang="en-US" baseline="0" noProof="0" dirty="0"/>
          </a:p>
        </p:txBody>
      </p:sp>
      <p:sp>
        <p:nvSpPr>
          <p:cNvPr id="4" name="Foliennummernplatzhalter 3"/>
          <p:cNvSpPr>
            <a:spLocks noGrp="1"/>
          </p:cNvSpPr>
          <p:nvPr>
            <p:ph type="sldNum" sz="quarter" idx="10"/>
          </p:nvPr>
        </p:nvSpPr>
        <p:spPr/>
        <p:txBody>
          <a:bodyPr/>
          <a:lstStyle/>
          <a:p>
            <a:fld id="{0C4784D8-96E9-41C4-8407-1456AE140C45}" type="slidenum">
              <a:rPr lang="en-US" smtClean="0"/>
              <a:t>19</a:t>
            </a:fld>
            <a:endParaRPr lang="en-US"/>
          </a:p>
        </p:txBody>
      </p:sp>
    </p:spTree>
    <p:extLst>
      <p:ext uri="{BB962C8B-B14F-4D97-AF65-F5344CB8AC3E}">
        <p14:creationId xmlns:p14="http://schemas.microsoft.com/office/powerpoint/2010/main" val="3742331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buClr>
                <a:srgbClr val="FF0000"/>
              </a:buClr>
              <a:buFont typeface="Arial" panose="020B0604020202020204" pitchFamily="34" charset="0"/>
              <a:buChar char="•"/>
            </a:pPr>
            <a:r>
              <a:rPr lang="en-US" dirty="0">
                <a:latin typeface="Segoe UI" panose="020B0502040204020203" pitchFamily="34" charset="0"/>
                <a:ea typeface="Segoe UI" panose="020B0502040204020203" pitchFamily="34" charset="0"/>
                <a:cs typeface="Segoe UI" panose="020B0502040204020203" pitchFamily="34" charset="0"/>
              </a:rPr>
              <a:t>For all local energy planners and </a:t>
            </a:r>
            <a:r>
              <a:rPr lang="en-US" dirty="0" err="1">
                <a:latin typeface="Segoe UI" panose="020B0502040204020203" pitchFamily="34" charset="0"/>
                <a:ea typeface="Segoe UI" panose="020B0502040204020203" pitchFamily="34" charset="0"/>
                <a:cs typeface="Segoe UI" panose="020B0502040204020203" pitchFamily="34" charset="0"/>
              </a:rPr>
              <a:t>practicioners</a:t>
            </a:r>
            <a:r>
              <a:rPr lang="en-US" baseline="0" dirty="0">
                <a:latin typeface="Segoe UI" panose="020B0502040204020203" pitchFamily="34" charset="0"/>
                <a:ea typeface="Segoe UI" panose="020B0502040204020203" pitchFamily="34" charset="0"/>
                <a:cs typeface="Segoe UI" panose="020B0502040204020203" pitchFamily="34" charset="0"/>
              </a:rPr>
              <a:t> who are </a:t>
            </a:r>
            <a:r>
              <a:rPr lang="en-US" baseline="0">
                <a:latin typeface="Segoe UI" panose="020B0502040204020203" pitchFamily="34" charset="0"/>
                <a:ea typeface="Segoe UI" panose="020B0502040204020203" pitchFamily="34" charset="0"/>
                <a:cs typeface="Segoe UI" panose="020B0502040204020203" pitchFamily="34" charset="0"/>
              </a:rPr>
              <a:t>looking for: </a:t>
            </a:r>
            <a:endParaRPr lang="en-US" baseline="0" dirty="0">
              <a:latin typeface="Segoe UI" panose="020B0502040204020203" pitchFamily="34" charset="0"/>
              <a:ea typeface="Segoe UI" panose="020B0502040204020203" pitchFamily="34" charset="0"/>
              <a:cs typeface="Segoe UI" panose="020B0502040204020203" pitchFamily="34" charset="0"/>
            </a:endParaRPr>
          </a:p>
          <a:p>
            <a:pPr marL="285750" lvl="0" indent="-285750">
              <a:buClr>
                <a:srgbClr val="FF0000"/>
              </a:buClr>
              <a:buFont typeface="Arial" panose="020B0604020202020204" pitchFamily="34" charset="0"/>
              <a:buChar char="•"/>
            </a:pPr>
            <a:endParaRPr lang="en-US" dirty="0">
              <a:latin typeface="Segoe UI" panose="020B0502040204020203" pitchFamily="34" charset="0"/>
              <a:ea typeface="Segoe UI" panose="020B0502040204020203" pitchFamily="34" charset="0"/>
              <a:cs typeface="Segoe UI" panose="020B0502040204020203" pitchFamily="34" charset="0"/>
            </a:endParaRPr>
          </a:p>
          <a:p>
            <a:pPr marL="285750" lvl="0" indent="-285750">
              <a:buClr>
                <a:srgbClr val="FF0000"/>
              </a:buClr>
              <a:buFont typeface="Arial" panose="020B0604020202020204" pitchFamily="34" charset="0"/>
              <a:buChar char="•"/>
            </a:pPr>
            <a:r>
              <a:rPr lang="en-US" dirty="0">
                <a:latin typeface="Segoe UI" panose="020B0502040204020203" pitchFamily="34" charset="0"/>
                <a:ea typeface="Segoe UI" panose="020B0502040204020203" pitchFamily="34" charset="0"/>
                <a:cs typeface="Segoe UI" panose="020B0502040204020203" pitchFamily="34" charset="0"/>
              </a:rPr>
              <a:t>Integrating local (low-carbon) energy sources to their local network </a:t>
            </a:r>
          </a:p>
          <a:p>
            <a:pPr marL="285750" lvl="0" indent="-285750">
              <a:buClr>
                <a:srgbClr val="FF0000"/>
              </a:buClr>
              <a:buFont typeface="Arial" panose="020B0604020202020204" pitchFamily="34" charset="0"/>
              <a:buChar char="•"/>
            </a:pPr>
            <a:r>
              <a:rPr lang="en-US" dirty="0">
                <a:latin typeface="Segoe UI" panose="020B0502040204020203" pitchFamily="34" charset="0"/>
                <a:ea typeface="Segoe UI" panose="020B0502040204020203" pitchFamily="34" charset="0"/>
                <a:cs typeface="Segoe UI" panose="020B0502040204020203" pitchFamily="34" charset="0"/>
              </a:rPr>
              <a:t>Reducing local primary energy demand, energy costs &amp; air pollution from GHG emissions</a:t>
            </a:r>
          </a:p>
          <a:p>
            <a:pPr marL="285750" indent="-285750">
              <a:buClr>
                <a:srgbClr val="FF0000"/>
              </a:buClr>
              <a:buFont typeface="Arial" panose="020B0604020202020204" pitchFamily="34" charset="0"/>
              <a:buChar char="•"/>
            </a:pPr>
            <a:r>
              <a:rPr lang="en-US" dirty="0">
                <a:latin typeface="Segoe UI" panose="020B0502040204020203" pitchFamily="34" charset="0"/>
                <a:ea typeface="Segoe UI" panose="020B0502040204020203" pitchFamily="34" charset="0"/>
                <a:cs typeface="Segoe UI" panose="020B0502040204020203" pitchFamily="34" charset="0"/>
              </a:rPr>
              <a:t>Unlocking financing for projects and explore new business opportunities </a:t>
            </a:r>
          </a:p>
          <a:p>
            <a:pPr marL="285750" indent="-285750">
              <a:buClr>
                <a:srgbClr val="FF0000"/>
              </a:buClr>
              <a:buFont typeface="Arial" panose="020B0604020202020204" pitchFamily="34" charset="0"/>
              <a:buChar char="•"/>
            </a:pPr>
            <a:r>
              <a:rPr lang="en-US" dirty="0">
                <a:latin typeface="Segoe UI" panose="020B0502040204020203" pitchFamily="34" charset="0"/>
                <a:ea typeface="Segoe UI" panose="020B0502040204020203" pitchFamily="34" charset="0"/>
                <a:cs typeface="Segoe UI" panose="020B0502040204020203" pitchFamily="34" charset="0"/>
              </a:rPr>
              <a:t>Reducing network building and operational costs</a:t>
            </a:r>
          </a:p>
          <a:p>
            <a:pPr marL="285750" indent="-285750">
              <a:buClr>
                <a:srgbClr val="FF0000"/>
              </a:buClr>
              <a:buFont typeface="Arial" panose="020B0604020202020204" pitchFamily="34" charset="0"/>
              <a:buChar char="•"/>
            </a:pPr>
            <a:r>
              <a:rPr lang="en-US" dirty="0">
                <a:latin typeface="Segoe UI" panose="020B0502040204020203" pitchFamily="34" charset="0"/>
                <a:ea typeface="Segoe UI" panose="020B0502040204020203" pitchFamily="34" charset="0"/>
                <a:cs typeface="Segoe UI" panose="020B0502040204020203" pitchFamily="34" charset="0"/>
              </a:rPr>
              <a:t>Increase energy efficiency gains</a:t>
            </a:r>
          </a:p>
        </p:txBody>
      </p:sp>
      <p:sp>
        <p:nvSpPr>
          <p:cNvPr id="4" name="Slide Number Placeholder 3"/>
          <p:cNvSpPr>
            <a:spLocks noGrp="1"/>
          </p:cNvSpPr>
          <p:nvPr>
            <p:ph type="sldNum" sz="quarter" idx="10"/>
          </p:nvPr>
        </p:nvSpPr>
        <p:spPr/>
        <p:txBody>
          <a:bodyPr/>
          <a:lstStyle/>
          <a:p>
            <a:fld id="{0C4784D8-96E9-41C4-8407-1456AE140C45}" type="slidenum">
              <a:rPr lang="en-US" smtClean="0"/>
              <a:t>20</a:t>
            </a:fld>
            <a:endParaRPr lang="en-US"/>
          </a:p>
        </p:txBody>
      </p:sp>
    </p:spTree>
    <p:extLst>
      <p:ext uri="{BB962C8B-B14F-4D97-AF65-F5344CB8AC3E}">
        <p14:creationId xmlns:p14="http://schemas.microsoft.com/office/powerpoint/2010/main" val="1813636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spcBef>
                <a:spcPts val="1200"/>
              </a:spcBef>
              <a:buClr>
                <a:srgbClr val="FF0000"/>
              </a:buClr>
              <a:buFont typeface="Arial" panose="020B0604020202020204" pitchFamily="34" charset="0"/>
              <a:buNone/>
            </a:pPr>
            <a:endParaRPr lang="en-US" dirty="0">
              <a:latin typeface="Segoe UI" panose="020B0502040204020203" pitchFamily="34" charset="0"/>
              <a:ea typeface="Segoe UI" panose="020B0502040204020203" pitchFamily="34" charset="0"/>
              <a:cs typeface="Segoe UI" panose="020B0502040204020203" pitchFamily="34" charset="0"/>
            </a:endParaRPr>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21</a:t>
            </a:fld>
            <a:endParaRPr lang="en-US"/>
          </a:p>
        </p:txBody>
      </p:sp>
    </p:spTree>
    <p:extLst>
      <p:ext uri="{BB962C8B-B14F-4D97-AF65-F5344CB8AC3E}">
        <p14:creationId xmlns:p14="http://schemas.microsoft.com/office/powerpoint/2010/main" val="3528261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Who is THERMOS?</a:t>
            </a:r>
          </a:p>
        </p:txBody>
      </p:sp>
      <p:sp>
        <p:nvSpPr>
          <p:cNvPr id="4" name="Slide Number Placeholder 3"/>
          <p:cNvSpPr>
            <a:spLocks noGrp="1"/>
          </p:cNvSpPr>
          <p:nvPr>
            <p:ph type="sldNum" sz="quarter" idx="10"/>
          </p:nvPr>
        </p:nvSpPr>
        <p:spPr/>
        <p:txBody>
          <a:bodyPr/>
          <a:lstStyle/>
          <a:p>
            <a:fld id="{0C4784D8-96E9-41C4-8407-1456AE140C45}" type="slidenum">
              <a:rPr lang="en-US" smtClean="0"/>
              <a:t>2</a:t>
            </a:fld>
            <a:endParaRPr lang="en-US"/>
          </a:p>
        </p:txBody>
      </p:sp>
    </p:spTree>
    <p:extLst>
      <p:ext uri="{BB962C8B-B14F-4D97-AF65-F5344CB8AC3E}">
        <p14:creationId xmlns:p14="http://schemas.microsoft.com/office/powerpoint/2010/main" val="2382721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spcBef>
                <a:spcPts val="1200"/>
              </a:spcBef>
              <a:buClr>
                <a:srgbClr val="FF0000"/>
              </a:buClr>
              <a:buFont typeface="Arial" panose="020B0604020202020204" pitchFamily="34" charset="0"/>
              <a:buNone/>
            </a:pPr>
            <a:r>
              <a:rPr lang="en-US" dirty="0">
                <a:latin typeface="Segoe UI" panose="020B0502040204020203" pitchFamily="34" charset="0"/>
                <a:ea typeface="Segoe UI" panose="020B0502040204020203" pitchFamily="34" charset="0"/>
                <a:cs typeface="Segoe UI" panose="020B0502040204020203" pitchFamily="34" charset="0"/>
              </a:rPr>
              <a:t>Regular</a:t>
            </a:r>
            <a:r>
              <a:rPr lang="en-US" baseline="0" dirty="0">
                <a:latin typeface="Segoe UI" panose="020B0502040204020203" pitchFamily="34" charset="0"/>
                <a:ea typeface="Segoe UI" panose="020B0502040204020203" pitchFamily="34" charset="0"/>
                <a:cs typeface="Segoe UI" panose="020B0502040204020203" pitchFamily="34" charset="0"/>
              </a:rPr>
              <a:t> twinning meetings between pilot and replication cities had been conducted to integrate practical experience from experienced pilot cities and ensure real-life needs of energy planners are met by the software’s functionalities and design.  </a:t>
            </a:r>
          </a:p>
          <a:p>
            <a:pPr marL="0" lvl="0" indent="0">
              <a:spcBef>
                <a:spcPts val="1200"/>
              </a:spcBef>
              <a:buClr>
                <a:srgbClr val="FF0000"/>
              </a:buClr>
              <a:buFont typeface="Arial" panose="020B0604020202020204" pitchFamily="34" charset="0"/>
              <a:buNone/>
            </a:pPr>
            <a:r>
              <a:rPr lang="en-US" baseline="0" dirty="0">
                <a:latin typeface="Segoe UI" panose="020B0502040204020203" pitchFamily="34" charset="0"/>
                <a:ea typeface="Segoe UI" panose="020B0502040204020203" pitchFamily="34" charset="0"/>
                <a:cs typeface="Segoe UI" panose="020B0502040204020203" pitchFamily="34" charset="0"/>
              </a:rPr>
              <a:t>Four training </a:t>
            </a:r>
            <a:r>
              <a:rPr lang="en-US" baseline="0" dirty="0" err="1">
                <a:latin typeface="Segoe UI" panose="020B0502040204020203" pitchFamily="34" charset="0"/>
                <a:ea typeface="Segoe UI" panose="020B0502040204020203" pitchFamily="34" charset="0"/>
                <a:cs typeface="Segoe UI" panose="020B0502040204020203" pitchFamily="34" charset="0"/>
              </a:rPr>
              <a:t>programmes</a:t>
            </a:r>
            <a:r>
              <a:rPr lang="en-US" baseline="0" dirty="0">
                <a:latin typeface="Segoe UI" panose="020B0502040204020203" pitchFamily="34" charset="0"/>
                <a:ea typeface="Segoe UI" panose="020B0502040204020203" pitchFamily="34" charset="0"/>
                <a:cs typeface="Segoe UI" panose="020B0502040204020203" pitchFamily="34" charset="0"/>
              </a:rPr>
              <a:t> with external interested participants to gather feedback and test usability from non-project stakeholders developing real world case studies with THERMOS in the process </a:t>
            </a:r>
          </a:p>
        </p:txBody>
      </p:sp>
      <p:sp>
        <p:nvSpPr>
          <p:cNvPr id="4" name="Foliennummernplatzhalter 3"/>
          <p:cNvSpPr>
            <a:spLocks noGrp="1"/>
          </p:cNvSpPr>
          <p:nvPr>
            <p:ph type="sldNum" sz="quarter" idx="10"/>
          </p:nvPr>
        </p:nvSpPr>
        <p:spPr/>
        <p:txBody>
          <a:bodyPr/>
          <a:lstStyle/>
          <a:p>
            <a:fld id="{0C4784D8-96E9-41C4-8407-1456AE140C45}" type="slidenum">
              <a:rPr lang="en-US" smtClean="0"/>
              <a:t>22</a:t>
            </a:fld>
            <a:endParaRPr lang="en-US"/>
          </a:p>
        </p:txBody>
      </p:sp>
    </p:spTree>
    <p:extLst>
      <p:ext uri="{BB962C8B-B14F-4D97-AF65-F5344CB8AC3E}">
        <p14:creationId xmlns:p14="http://schemas.microsoft.com/office/powerpoint/2010/main" val="3318994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23</a:t>
            </a:fld>
            <a:endParaRPr lang="en-US"/>
          </a:p>
        </p:txBody>
      </p:sp>
    </p:spTree>
    <p:extLst>
      <p:ext uri="{BB962C8B-B14F-4D97-AF65-F5344CB8AC3E}">
        <p14:creationId xmlns:p14="http://schemas.microsoft.com/office/powerpoint/2010/main" val="1826724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24</a:t>
            </a:fld>
            <a:endParaRPr lang="en-US"/>
          </a:p>
        </p:txBody>
      </p:sp>
    </p:spTree>
    <p:extLst>
      <p:ext uri="{BB962C8B-B14F-4D97-AF65-F5344CB8AC3E}">
        <p14:creationId xmlns:p14="http://schemas.microsoft.com/office/powerpoint/2010/main" val="1332963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25</a:t>
            </a:fld>
            <a:endParaRPr lang="en-US"/>
          </a:p>
        </p:txBody>
      </p:sp>
    </p:spTree>
    <p:extLst>
      <p:ext uri="{BB962C8B-B14F-4D97-AF65-F5344CB8AC3E}">
        <p14:creationId xmlns:p14="http://schemas.microsoft.com/office/powerpoint/2010/main" val="8765926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a:t>
            </a:r>
            <a:r>
              <a:rPr lang="en-GB" baseline="0" dirty="0"/>
              <a:t> software for the future, real-life need for the tool. Future of the software beyond the THERMOS project.  </a:t>
            </a:r>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26</a:t>
            </a:fld>
            <a:endParaRPr lang="en-US"/>
          </a:p>
        </p:txBody>
      </p:sp>
    </p:spTree>
    <p:extLst>
      <p:ext uri="{BB962C8B-B14F-4D97-AF65-F5344CB8AC3E}">
        <p14:creationId xmlns:p14="http://schemas.microsoft.com/office/powerpoint/2010/main" val="3343467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
                <a:srgbClr val="FF0000"/>
              </a:buClr>
              <a:buSzTx/>
              <a:buFont typeface="Arial" panose="020B0604020202020204" pitchFamily="34" charset="0"/>
              <a:buNone/>
              <a:tabLst/>
              <a:defRPr/>
            </a:pPr>
            <a:r>
              <a:rPr lang="en-GB" dirty="0"/>
              <a:t>Our goal: accelerated rollout of the right thermal networks in the right places</a:t>
            </a:r>
            <a:r>
              <a:rPr lang="en-GB" baseline="0" dirty="0"/>
              <a:t> to accelerate</a:t>
            </a:r>
            <a:r>
              <a:rPr lang="en-GB" dirty="0"/>
              <a:t> carbon emissions reductions.</a:t>
            </a:r>
          </a:p>
          <a:p>
            <a:pPr marL="0" marR="0" lvl="0" indent="0" algn="l" defTabSz="914400" rtl="0" eaLnBrk="1" fontAlgn="auto" latinLnBrk="0" hangingPunct="1">
              <a:lnSpc>
                <a:spcPct val="100000"/>
              </a:lnSpc>
              <a:spcBef>
                <a:spcPts val="1200"/>
              </a:spcBef>
              <a:spcAft>
                <a:spcPts val="0"/>
              </a:spcAft>
              <a:buClr>
                <a:srgbClr val="FF0000"/>
              </a:buClr>
              <a:buSzTx/>
              <a:buFont typeface="Arial" panose="020B0604020202020204" pitchFamily="34" charset="0"/>
              <a:buNone/>
              <a:tabLst/>
              <a:defRPr/>
            </a:pPr>
            <a:r>
              <a:rPr lang="en-GB" dirty="0"/>
              <a:t>Software</a:t>
            </a:r>
            <a:r>
              <a:rPr lang="en-GB" baseline="0" dirty="0"/>
              <a:t> was developed within the EU funded THERMOS project and thus service and subscriber fees will mainly ensure to cover running costs for maintaining and further updating the software: </a:t>
            </a:r>
            <a:r>
              <a:rPr lang="en-GB" dirty="0"/>
              <a:t>Maximising impact over</a:t>
            </a:r>
            <a:r>
              <a:rPr lang="en-GB" baseline="0" dirty="0"/>
              <a:t> income.</a:t>
            </a:r>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27</a:t>
            </a:fld>
            <a:endParaRPr lang="en-US"/>
          </a:p>
        </p:txBody>
      </p:sp>
    </p:spTree>
    <p:extLst>
      <p:ext uri="{BB962C8B-B14F-4D97-AF65-F5344CB8AC3E}">
        <p14:creationId xmlns:p14="http://schemas.microsoft.com/office/powerpoint/2010/main" val="11127060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28</a:t>
            </a:fld>
            <a:endParaRPr lang="en-US"/>
          </a:p>
        </p:txBody>
      </p:sp>
    </p:spTree>
    <p:extLst>
      <p:ext uri="{BB962C8B-B14F-4D97-AF65-F5344CB8AC3E}">
        <p14:creationId xmlns:p14="http://schemas.microsoft.com/office/powerpoint/2010/main" val="472037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More</a:t>
            </a:r>
            <a:r>
              <a:rPr lang="de-DE" baseline="0" dirty="0"/>
              <a:t> than 1000 active users developing heat maps and projects with the free version of the tool (numbers from Dec 2020)</a:t>
            </a:r>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29</a:t>
            </a:fld>
            <a:endParaRPr lang="en-US"/>
          </a:p>
        </p:txBody>
      </p:sp>
    </p:spTree>
    <p:extLst>
      <p:ext uri="{BB962C8B-B14F-4D97-AF65-F5344CB8AC3E}">
        <p14:creationId xmlns:p14="http://schemas.microsoft.com/office/powerpoint/2010/main" val="236748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noProof="0" dirty="0"/>
          </a:p>
        </p:txBody>
      </p:sp>
      <p:sp>
        <p:nvSpPr>
          <p:cNvPr id="4" name="Foliennummernplatzhalter 3"/>
          <p:cNvSpPr>
            <a:spLocks noGrp="1"/>
          </p:cNvSpPr>
          <p:nvPr>
            <p:ph type="sldNum" sz="quarter" idx="10"/>
          </p:nvPr>
        </p:nvSpPr>
        <p:spPr/>
        <p:txBody>
          <a:bodyPr/>
          <a:lstStyle/>
          <a:p>
            <a:fld id="{0C4784D8-96E9-41C4-8407-1456AE140C45}" type="slidenum">
              <a:rPr lang="en-US" smtClean="0"/>
              <a:t>30</a:t>
            </a:fld>
            <a:endParaRPr lang="en-US"/>
          </a:p>
        </p:txBody>
      </p:sp>
    </p:spTree>
    <p:extLst>
      <p:ext uri="{BB962C8B-B14F-4D97-AF65-F5344CB8AC3E}">
        <p14:creationId xmlns:p14="http://schemas.microsoft.com/office/powerpoint/2010/main" val="2028872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31</a:t>
            </a:fld>
            <a:endParaRPr lang="en-US"/>
          </a:p>
        </p:txBody>
      </p:sp>
    </p:spTree>
    <p:extLst>
      <p:ext uri="{BB962C8B-B14F-4D97-AF65-F5344CB8AC3E}">
        <p14:creationId xmlns:p14="http://schemas.microsoft.com/office/powerpoint/2010/main" val="229470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4</a:t>
            </a:fld>
            <a:endParaRPr lang="en-US"/>
          </a:p>
        </p:txBody>
      </p:sp>
    </p:spTree>
    <p:extLst>
      <p:ext uri="{BB962C8B-B14F-4D97-AF65-F5344CB8AC3E}">
        <p14:creationId xmlns:p14="http://schemas.microsoft.com/office/powerpoint/2010/main" val="10218882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32</a:t>
            </a:fld>
            <a:endParaRPr lang="en-US"/>
          </a:p>
        </p:txBody>
      </p:sp>
    </p:spTree>
    <p:extLst>
      <p:ext uri="{BB962C8B-B14F-4D97-AF65-F5344CB8AC3E}">
        <p14:creationId xmlns:p14="http://schemas.microsoft.com/office/powerpoint/2010/main" val="1635567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spcBef>
                <a:spcPts val="1200"/>
              </a:spcBef>
              <a:buClr>
                <a:srgbClr val="FF0000"/>
              </a:buClr>
              <a:buFont typeface="Arial" panose="020B0604020202020204" pitchFamily="34" charset="0"/>
              <a:buNone/>
            </a:pPr>
            <a:r>
              <a:rPr lang="en-US" dirty="0">
                <a:latin typeface="Segoe UI" panose="020B0502040204020203" pitchFamily="34" charset="0"/>
                <a:ea typeface="Segoe UI" panose="020B0502040204020203" pitchFamily="34" charset="0"/>
                <a:cs typeface="Segoe UI" panose="020B0502040204020203" pitchFamily="34" charset="0"/>
              </a:rPr>
              <a:t>Contributing to national and international climate and energy targets</a:t>
            </a:r>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33</a:t>
            </a:fld>
            <a:endParaRPr lang="en-US"/>
          </a:p>
        </p:txBody>
      </p:sp>
    </p:spTree>
    <p:extLst>
      <p:ext uri="{BB962C8B-B14F-4D97-AF65-F5344CB8AC3E}">
        <p14:creationId xmlns:p14="http://schemas.microsoft.com/office/powerpoint/2010/main" val="36716841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THERMOS</a:t>
            </a:r>
            <a:r>
              <a:rPr lang="de-DE" baseline="0" dirty="0"/>
              <a:t> project: 2016-2021</a:t>
            </a:r>
            <a:endParaRPr lang="de-DE" dirty="0"/>
          </a:p>
        </p:txBody>
      </p:sp>
      <p:sp>
        <p:nvSpPr>
          <p:cNvPr id="4" name="Slide Number Placeholder 3"/>
          <p:cNvSpPr>
            <a:spLocks noGrp="1"/>
          </p:cNvSpPr>
          <p:nvPr>
            <p:ph type="sldNum" sz="quarter" idx="10"/>
          </p:nvPr>
        </p:nvSpPr>
        <p:spPr/>
        <p:txBody>
          <a:bodyPr/>
          <a:lstStyle/>
          <a:p>
            <a:fld id="{0C4784D8-96E9-41C4-8407-1456AE140C45}" type="slidenum">
              <a:rPr lang="en-US" smtClean="0"/>
              <a:t>34</a:t>
            </a:fld>
            <a:endParaRPr lang="en-US"/>
          </a:p>
        </p:txBody>
      </p:sp>
    </p:spTree>
    <p:extLst>
      <p:ext uri="{BB962C8B-B14F-4D97-AF65-F5344CB8AC3E}">
        <p14:creationId xmlns:p14="http://schemas.microsoft.com/office/powerpoint/2010/main" val="3995394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marL="285750" indent="-285750">
              <a:buFont typeface="+mj-lt"/>
              <a:buAutoNum type="arabicPeriod"/>
            </a:pPr>
            <a:r>
              <a:rPr lang="en-GB" noProof="0" dirty="0"/>
              <a:t>Paris Agreement: </a:t>
            </a: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lang="en-GB" noProof="0" dirty="0"/>
              <a:t>SDGs</a:t>
            </a:r>
            <a:r>
              <a:rPr lang="en-GB" baseline="0" noProof="0" dirty="0"/>
              <a:t> especially, SDG 7 defines the importance of Sustainable Energy for all, highlighting the importance or having sustainable energy for all. (SD7)</a:t>
            </a:r>
            <a:endParaRPr lang="en-GB" noProof="0" dirty="0"/>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lang="en-GB" noProof="0" dirty="0"/>
              <a:t>EU’s commitment to the Paris Agreement, requires regions and cities to reduce annual GHG emissions by 40% by the year 2030 (compared with 1990 levels) and by at least 80% by 2050. Efficient planning and upgrade of district heating and cooling systems is key to achieve local and national climate goals </a:t>
            </a:r>
          </a:p>
          <a:p>
            <a:pPr marL="285750" indent="-285750">
              <a:buFont typeface="+mj-lt"/>
              <a:buAutoNum type="arabicPeriod"/>
            </a:pPr>
            <a:r>
              <a:rPr lang="en-GB" baseline="0" noProof="0" dirty="0"/>
              <a:t>Kigali </a:t>
            </a:r>
            <a:r>
              <a:rPr lang="en-GB" baseline="0" noProof="0" dirty="0" err="1"/>
              <a:t>Ammendment</a:t>
            </a:r>
            <a:r>
              <a:rPr lang="en-GB" baseline="0" noProof="0" dirty="0"/>
              <a:t>: District cooling networks </a:t>
            </a:r>
            <a:r>
              <a:rPr lang="de-DE" baseline="0" noProof="0" dirty="0"/>
              <a:t>will faciliate </a:t>
            </a:r>
            <a:r>
              <a:rPr lang="en-US" sz="1200" dirty="0"/>
              <a:t>a fast and cost-effective transition to sustainable refrigerants compliant with the </a:t>
            </a:r>
            <a:r>
              <a:rPr lang="en-US" sz="1200" dirty="0">
                <a:hlinkClick r:id="rId3"/>
              </a:rPr>
              <a:t>Kigali Amendment to the Montreal Protocol</a:t>
            </a:r>
            <a:r>
              <a:rPr lang="en-US" sz="1200" baseline="0" dirty="0"/>
              <a:t> within cooling systems on residential and industrial level.</a:t>
            </a:r>
            <a:r>
              <a:rPr lang="en-US" sz="1200" dirty="0"/>
              <a:t> The Amendment will phase-down HFCs under the Montreal Protocol. Use of HFCs is increasing rapidly as substitutes for ozone-depleting substances. HFC phasedown is expected to prevent the emission of up to 105 million </a:t>
            </a:r>
            <a:r>
              <a:rPr lang="en-US" sz="1200" dirty="0" err="1"/>
              <a:t>tonnes</a:t>
            </a:r>
            <a:r>
              <a:rPr lang="en-US" sz="1200" dirty="0"/>
              <a:t> of carbon dioxide equivalent of greenhouse gases, helping to avoid up to 0.5 degree Celsius of global temperature rise by 2100, while continuing to protect the ozone layer. </a:t>
            </a:r>
          </a:p>
          <a:p>
            <a:pPr marL="285750" indent="-285750">
              <a:buFont typeface="+mj-lt"/>
              <a:buAutoNum type="arabicPeriod"/>
            </a:pPr>
            <a:r>
              <a:rPr lang="en-GB" noProof="0" dirty="0"/>
              <a:t>Cities, signatories of the Covenant of Mayors on Climate and Energy should develop</a:t>
            </a:r>
            <a:r>
              <a:rPr lang="en-GB" baseline="0" noProof="0" dirty="0"/>
              <a:t> and </a:t>
            </a:r>
            <a:r>
              <a:rPr lang="en-GB" noProof="0" dirty="0"/>
              <a:t>implement sustainable energy and climate action plans (SECAPs),</a:t>
            </a:r>
            <a:r>
              <a:rPr lang="en-GB" baseline="0" noProof="0" dirty="0"/>
              <a:t> where district heating and cooling play an important role on cities mitigation efforts.</a:t>
            </a:r>
          </a:p>
          <a:p>
            <a:pPr marL="285750" indent="-285750">
              <a:buFont typeface="+mj-lt"/>
              <a:buAutoNum type="arabicPeriod"/>
            </a:pPr>
            <a:r>
              <a:rPr lang="en-GB" baseline="0" noProof="0" dirty="0"/>
              <a:t>EU (and local) GREEN DEAL(s)</a:t>
            </a:r>
            <a:endParaRPr lang="en-GB" noProof="0" dirty="0"/>
          </a:p>
          <a:p>
            <a:pPr marL="0" indent="0">
              <a:buFont typeface="+mj-lt"/>
              <a:buNone/>
            </a:pPr>
            <a:endParaRPr lang="en-US" sz="1200" dirty="0"/>
          </a:p>
          <a:p>
            <a:pPr marL="285750" indent="-285750">
              <a:buFont typeface="Arial" panose="020B0604020202020204" pitchFamily="34" charset="0"/>
              <a:buChar char="•"/>
            </a:pPr>
            <a:endParaRPr lang="en-GB" noProof="0" dirty="0"/>
          </a:p>
          <a:p>
            <a:pPr>
              <a:spcBef>
                <a:spcPct val="0"/>
              </a:spcBef>
            </a:pPr>
            <a:endParaRPr lang="de-DE" dirty="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D05CF7-E4C5-41C2-843F-AF981E7C640B}" type="slidenum">
              <a:rPr lang="de-DE"/>
              <a:pPr/>
              <a:t>5</a:t>
            </a:fld>
            <a:endParaRPr lang="de-DE"/>
          </a:p>
        </p:txBody>
      </p:sp>
    </p:spTree>
    <p:extLst>
      <p:ext uri="{BB962C8B-B14F-4D97-AF65-F5344CB8AC3E}">
        <p14:creationId xmlns:p14="http://schemas.microsoft.com/office/powerpoint/2010/main" val="635142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Combined HC  represent  the  largest  energy  sector  today.</a:t>
            </a:r>
            <a:r>
              <a:rPr lang="en-US" baseline="0" dirty="0"/>
              <a:t> By </a:t>
            </a:r>
            <a:r>
              <a:rPr lang="en-US" dirty="0"/>
              <a:t>redesigning  energy systems  in  Europe even</a:t>
            </a:r>
            <a:r>
              <a:rPr lang="en-US" baseline="0" dirty="0"/>
              <a:t> with</a:t>
            </a:r>
            <a:r>
              <a:rPr lang="en-US" dirty="0"/>
              <a:t> using only proven and market available technologies, it  is  possible to  combine  end-use  savings  with heat  pumps  and DHC using excess heat, efficiency and renewable sources to meet the 1,5 -2°C temperature increase target.</a:t>
            </a:r>
            <a:r>
              <a:rPr lang="en-US" baseline="0" dirty="0"/>
              <a:t> </a:t>
            </a:r>
          </a:p>
          <a:p>
            <a:endParaRPr lang="en-US" baseline="0" dirty="0"/>
          </a:p>
          <a:p>
            <a:r>
              <a:rPr lang="en-US" baseline="0" dirty="0"/>
              <a:t>In numbers: C</a:t>
            </a:r>
            <a:r>
              <a:rPr lang="en-US" sz="1200" kern="1200" dirty="0">
                <a:solidFill>
                  <a:schemeClr val="tx1"/>
                </a:solidFill>
                <a:effectLst/>
                <a:latin typeface="+mn-lt"/>
                <a:ea typeface="+mn-ea"/>
                <a:cs typeface="+mn-cs"/>
              </a:rPr>
              <a:t>O2emissions can be reduced by 4.340M ton or 86% compared to 1990 with existing technology in the HC</a:t>
            </a:r>
            <a:r>
              <a:rPr lang="en-US" sz="1200" kern="1200" baseline="0" dirty="0">
                <a:solidFill>
                  <a:schemeClr val="tx1"/>
                </a:solidFill>
                <a:effectLst/>
                <a:latin typeface="+mn-lt"/>
                <a:ea typeface="+mn-ea"/>
                <a:cs typeface="+mn-cs"/>
              </a:rPr>
              <a:t> sector.</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*Numbers researched for the </a:t>
            </a:r>
            <a:r>
              <a:rPr lang="en-US" sz="1200" kern="1200" dirty="0">
                <a:solidFill>
                  <a:schemeClr val="tx1"/>
                </a:solidFill>
                <a:effectLst/>
                <a:latin typeface="+mn-lt"/>
                <a:ea typeface="+mn-ea"/>
                <a:cs typeface="+mn-cs"/>
              </a:rPr>
              <a:t>14 countries representing 90% of the European heat market:</a:t>
            </a:r>
            <a:r>
              <a:rPr lang="en-US"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AT,</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BE, CZ,</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DE, ES, FI, FR, HU, IT, NL, PL, RO, SE, UK,</a:t>
            </a:r>
            <a:endParaRPr lang="en-US" sz="1200" kern="1200" baseline="0" dirty="0">
              <a:solidFill>
                <a:schemeClr val="tx1"/>
              </a:solidFill>
              <a:effectLst/>
              <a:latin typeface="+mn-lt"/>
              <a:ea typeface="+mn-ea"/>
              <a:cs typeface="+mn-cs"/>
            </a:endParaRPr>
          </a:p>
          <a:p>
            <a:endParaRPr lang="en-US" baseline="0" dirty="0"/>
          </a:p>
          <a:p>
            <a:r>
              <a:rPr lang="en-US" baseline="0" dirty="0"/>
              <a:t>Source: Heat Roadmap Europe</a:t>
            </a:r>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6</a:t>
            </a:fld>
            <a:endParaRPr lang="en-US"/>
          </a:p>
        </p:txBody>
      </p:sp>
    </p:spTree>
    <p:extLst>
      <p:ext uri="{BB962C8B-B14F-4D97-AF65-F5344CB8AC3E}">
        <p14:creationId xmlns:p14="http://schemas.microsoft.com/office/powerpoint/2010/main" val="1355380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dirty="0"/>
              <a:t>District energy systems are increasingly climate resilient and low-carbon, allowing:</a:t>
            </a:r>
          </a:p>
          <a:p>
            <a:r>
              <a:rPr lang="en-US" sz="1200" dirty="0"/>
              <a:t>- up to 50 per cent less primary energy consumption for heating and cooling; </a:t>
            </a:r>
          </a:p>
          <a:p>
            <a:r>
              <a:rPr lang="en-US" sz="1200" dirty="0"/>
              <a:t>- the recovery and distribution of surplus and low-grade heat and cold to end-users (e.g. waste heat from industry, power stations, waste incinerators and sewage treatment or cooling from water bodies and even LNG terminals); </a:t>
            </a:r>
          </a:p>
          <a:p>
            <a:r>
              <a:rPr lang="en-US" sz="1200" dirty="0"/>
              <a:t>- the storage of large amounts of energy at low cost – for example, solar heat for use during winter or conversion of surplus renewable power into heating or cooling for use during peak thermal demand; </a:t>
            </a:r>
          </a:p>
          <a:p>
            <a:r>
              <a:rPr lang="en-US" sz="1200" dirty="0"/>
              <a:t>- the integration and balancing of large shares of variable renewable power on electricity grids through thermal storage, cogeneration and heat pumps; </a:t>
            </a:r>
          </a:p>
          <a:p>
            <a:r>
              <a:rPr lang="en-US" sz="1200" dirty="0"/>
              <a:t>a fast and cost-effective transition to sustainable refrigerants compliant with the </a:t>
            </a:r>
            <a:r>
              <a:rPr lang="en-US" sz="1200" dirty="0">
                <a:hlinkClick r:id="rId3"/>
              </a:rPr>
              <a:t>Kigali Amendment to the Montreal Protocol</a:t>
            </a:r>
            <a:r>
              <a:rPr lang="en-US" sz="1200" dirty="0"/>
              <a:t>. </a:t>
            </a:r>
          </a:p>
          <a:p>
            <a:endParaRPr lang="en-GB" dirty="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D05CF7-E4C5-41C2-843F-AF981E7C640B}" type="slidenum">
              <a:rPr lang="de-DE"/>
              <a:pPr/>
              <a:t>7</a:t>
            </a:fld>
            <a:endParaRPr lang="de-DE"/>
          </a:p>
        </p:txBody>
      </p:sp>
    </p:spTree>
    <p:extLst>
      <p:ext uri="{BB962C8B-B14F-4D97-AF65-F5344CB8AC3E}">
        <p14:creationId xmlns:p14="http://schemas.microsoft.com/office/powerpoint/2010/main" val="3776411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D05CF7-E4C5-41C2-843F-AF981E7C640B}" type="slidenum">
              <a:rPr lang="de-DE"/>
              <a:pPr/>
              <a:t>8</a:t>
            </a:fld>
            <a:endParaRPr lang="de-DE"/>
          </a:p>
        </p:txBody>
      </p:sp>
    </p:spTree>
    <p:extLst>
      <p:ext uri="{BB962C8B-B14F-4D97-AF65-F5344CB8AC3E}">
        <p14:creationId xmlns:p14="http://schemas.microsoft.com/office/powerpoint/2010/main" val="1694142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9</a:t>
            </a:fld>
            <a:endParaRPr lang="en-US"/>
          </a:p>
        </p:txBody>
      </p:sp>
    </p:spTree>
    <p:extLst>
      <p:ext uri="{BB962C8B-B14F-4D97-AF65-F5344CB8AC3E}">
        <p14:creationId xmlns:p14="http://schemas.microsoft.com/office/powerpoint/2010/main" val="500880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0" i="0" u="none" strike="noStrike" kern="1200" baseline="0" dirty="0">
                <a:solidFill>
                  <a:schemeClr val="tx1"/>
                </a:solidFill>
                <a:latin typeface="+mn-lt"/>
                <a:ea typeface="+mn-ea"/>
                <a:cs typeface="+mn-cs"/>
              </a:rPr>
              <a:t>GREENHOUSE GAS EMISSION REDUCTIONS: Rapid, deep and cost-effective emissions reductions, due to fuel switching and to decreases in primary energy consumption of 30–50 per cent (e.g., the district cooling network in Paris uses 50 per cent less primary energy).</a:t>
            </a:r>
          </a:p>
          <a:p>
            <a:r>
              <a:rPr lang="en-US" sz="1200" b="0" i="0" u="none" strike="noStrike" kern="1200" baseline="0" dirty="0">
                <a:solidFill>
                  <a:schemeClr val="tx1"/>
                </a:solidFill>
                <a:latin typeface="+mn-lt"/>
                <a:ea typeface="+mn-ea"/>
                <a:cs typeface="+mn-cs"/>
              </a:rPr>
              <a:t>AIR QUALITY IMPROVEMENTS: Reduced indoor and outdoor air pollution and their associated health impacts, through reduced fossil fuel consumption.</a:t>
            </a:r>
          </a:p>
          <a:p>
            <a:r>
              <a:rPr lang="en-US" sz="1200" b="0" i="0" u="none" strike="noStrike" kern="1200" baseline="0" dirty="0">
                <a:solidFill>
                  <a:schemeClr val="tx1"/>
                </a:solidFill>
                <a:latin typeface="+mn-lt"/>
                <a:ea typeface="+mn-ea"/>
                <a:cs typeface="+mn-cs"/>
              </a:rPr>
              <a:t>ENERGY EFFICIENCY IMPROVEMENTS: Operational efficiency gains of up to 90 per cent through use of district energy infrastructure to link the heat and electricity sectors (e.g., Helsinki’s CHP plants often operate at 93 per cent primary </a:t>
            </a:r>
            <a:r>
              <a:rPr lang="en-GB" sz="1200" b="0" i="0" u="none" strike="noStrike" kern="1200" baseline="0" dirty="0">
                <a:solidFill>
                  <a:schemeClr val="tx1"/>
                </a:solidFill>
                <a:latin typeface="+mn-lt"/>
                <a:ea typeface="+mn-ea"/>
                <a:cs typeface="+mn-cs"/>
              </a:rPr>
              <a:t>energy efficiency).</a:t>
            </a:r>
          </a:p>
          <a:p>
            <a:r>
              <a:rPr lang="en-US" sz="1200" b="0" i="0" u="none" strike="noStrike" kern="1200" baseline="0" dirty="0">
                <a:solidFill>
                  <a:schemeClr val="tx1"/>
                </a:solidFill>
                <a:latin typeface="+mn-lt"/>
                <a:ea typeface="+mn-ea"/>
                <a:cs typeface="+mn-cs"/>
              </a:rPr>
              <a:t>USE OF LOCAL AND RENEWABLE RESOURCES: Harnessing of local energy sources, including from waste streams, reject heat, natural water bodies and renewable energy. Piloting of new technologies, such as thermal storage, to </a:t>
            </a:r>
            <a:r>
              <a:rPr lang="en-GB" sz="1200" b="0" i="0" u="none" strike="noStrike" kern="1200" baseline="0" dirty="0">
                <a:solidFill>
                  <a:schemeClr val="tx1"/>
                </a:solidFill>
                <a:latin typeface="+mn-lt"/>
                <a:ea typeface="+mn-ea"/>
                <a:cs typeface="+mn-cs"/>
              </a:rPr>
              <a:t>integrate variable renewables.</a:t>
            </a:r>
          </a:p>
          <a:p>
            <a:r>
              <a:rPr lang="en-US" sz="1200" b="0" i="0" u="none" strike="noStrike" kern="1200" baseline="0" dirty="0">
                <a:solidFill>
                  <a:schemeClr val="tx1"/>
                </a:solidFill>
                <a:latin typeface="+mn-lt"/>
                <a:ea typeface="+mn-ea"/>
                <a:cs typeface="+mn-cs"/>
              </a:rPr>
              <a:t>RESILIENCE AND ENERGY ACCESS: Reduced import dependency and fossil fuel price volatility. Management of electricity demand and reduced risk of brownouts.</a:t>
            </a:r>
          </a:p>
          <a:p>
            <a:r>
              <a:rPr lang="en-US" sz="1200" b="0" i="0" u="none" strike="noStrike" kern="1200" baseline="0" dirty="0">
                <a:solidFill>
                  <a:schemeClr val="tx1"/>
                </a:solidFill>
                <a:latin typeface="+mn-lt"/>
                <a:ea typeface="+mn-ea"/>
                <a:cs typeface="+mn-cs"/>
              </a:rPr>
              <a:t>GREEN ECONOMY: Cost savings from avoided or deferred investment in generation infrastructure and peak power capacity. Wealth creation through reduced fossil fuel bills and generation of local tax revenue. Employment from jobs created in system design, construction, equipment manufacturing, operation </a:t>
            </a:r>
            <a:r>
              <a:rPr lang="en-GB" sz="1200" b="0" i="0" u="none" strike="noStrike" kern="1200" baseline="0" dirty="0">
                <a:solidFill>
                  <a:schemeClr val="tx1"/>
                </a:solidFill>
                <a:latin typeface="+mn-lt"/>
                <a:ea typeface="+mn-ea"/>
                <a:cs typeface="+mn-cs"/>
              </a:rPr>
              <a:t>and maintenance.</a:t>
            </a:r>
            <a:endParaRPr lang="en-GB" dirty="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D05CF7-E4C5-41C2-843F-AF981E7C640B}" type="slidenum">
              <a:rPr lang="de-DE"/>
              <a:pPr/>
              <a:t>10</a:t>
            </a:fld>
            <a:endParaRPr lang="de-DE"/>
          </a:p>
        </p:txBody>
      </p:sp>
    </p:spTree>
    <p:extLst>
      <p:ext uri="{BB962C8B-B14F-4D97-AF65-F5344CB8AC3E}">
        <p14:creationId xmlns:p14="http://schemas.microsoft.com/office/powerpoint/2010/main" val="820847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de-D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de-DE"/>
          </a:p>
        </p:txBody>
      </p:sp>
      <p:sp>
        <p:nvSpPr>
          <p:cNvPr id="4" name="Date Placeholder 3"/>
          <p:cNvSpPr>
            <a:spLocks noGrp="1"/>
          </p:cNvSpPr>
          <p:nvPr>
            <p:ph type="dt" sz="half" idx="10"/>
          </p:nvPr>
        </p:nvSpPr>
        <p:spPr/>
        <p:txBody>
          <a:bodyPr/>
          <a:lstStyle/>
          <a:p>
            <a:fld id="{255F5A57-CA5B-4B07-9F49-91D689CBAECB}" type="datetimeFigureOut">
              <a:rPr lang="de-DE" smtClean="0"/>
              <a:pPr/>
              <a:t>31.03.2021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255F5A57-CA5B-4B07-9F49-91D689CBAECB}" type="datetimeFigureOut">
              <a:rPr lang="de-DE" smtClean="0"/>
              <a:pPr/>
              <a:t>31.03.2021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de-D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255F5A57-CA5B-4B07-9F49-91D689CBAECB}" type="datetimeFigureOut">
              <a:rPr lang="de-DE" smtClean="0"/>
              <a:pPr/>
              <a:t>31.03.2021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pic>
        <p:nvPicPr>
          <p:cNvPr id="2"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8313" y="6165850"/>
            <a:ext cx="8636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p:cNvSpPr txBox="1"/>
          <p:nvPr userDrawn="1"/>
        </p:nvSpPr>
        <p:spPr>
          <a:xfrm>
            <a:off x="1476375" y="6308725"/>
            <a:ext cx="7199313" cy="277813"/>
          </a:xfrm>
          <a:prstGeom prst="rect">
            <a:avLst/>
          </a:prstGeom>
          <a:noFill/>
        </p:spPr>
        <p:txBody>
          <a:bodyPr lIns="0" tIns="0" rIns="0" bIns="0">
            <a:spAutoFit/>
          </a:bodyPr>
          <a:lstStyle/>
          <a:p>
            <a:pPr fontAlgn="auto">
              <a:spcBef>
                <a:spcPts val="0"/>
              </a:spcBef>
              <a:spcAft>
                <a:spcPts val="0"/>
              </a:spcAft>
              <a:defRPr/>
            </a:pPr>
            <a:r>
              <a:rPr lang="en-US" sz="9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This project has received funding from the European Union’s Horizon 2020 research and innovation </a:t>
            </a:r>
            <a:r>
              <a:rPr lang="en-US" sz="900" dirty="0" err="1">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programme</a:t>
            </a:r>
            <a:r>
              <a:rPr lang="en-US" sz="9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under grant agreement no </a:t>
            </a:r>
            <a:r>
              <a:rPr lang="de-DE" sz="9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723636</a:t>
            </a:r>
            <a:r>
              <a:rPr lang="en-US" sz="9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The sole responsibility for the content of this presentation lies with its author and in no way reflects the views of the European Union.</a:t>
            </a:r>
            <a:endParaRPr lang="en-GB" sz="9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4" name="TextBox 4"/>
          <p:cNvSpPr txBox="1"/>
          <p:nvPr userDrawn="1"/>
        </p:nvSpPr>
        <p:spPr>
          <a:xfrm>
            <a:off x="0" y="3141663"/>
            <a:ext cx="9144000" cy="1446212"/>
          </a:xfrm>
          <a:prstGeom prst="rect">
            <a:avLst/>
          </a:prstGeom>
          <a:noFill/>
        </p:spPr>
        <p:txBody>
          <a:bodyPr lIns="0" tIns="0" rIns="0" bIns="0">
            <a:spAutoFit/>
          </a:bodyPr>
          <a:lstStyle/>
          <a:p>
            <a:pPr algn="ctr" fontAlgn="auto">
              <a:spcBef>
                <a:spcPts val="600"/>
              </a:spcBef>
              <a:spcAft>
                <a:spcPts val="0"/>
              </a:spcAft>
              <a:defRPr/>
            </a:pPr>
            <a:r>
              <a:rPr lang="en-GB" sz="2800" dirty="0">
                <a:solidFill>
                  <a:schemeClr val="tx1">
                    <a:lumMod val="50000"/>
                    <a:lumOff val="50000"/>
                  </a:schemeClr>
                </a:solidFill>
                <a:latin typeface="Segoe UI Light" panose="020B0502040204020203" pitchFamily="34" charset="0"/>
                <a:ea typeface="Segoe UI" panose="020B0502040204020203" pitchFamily="34" charset="0"/>
                <a:cs typeface="Segoe UI" panose="020B0502040204020203" pitchFamily="34" charset="0"/>
              </a:rPr>
              <a:t>thermos-project.eu</a:t>
            </a:r>
          </a:p>
          <a:p>
            <a:pPr algn="ctr" fontAlgn="auto">
              <a:spcBef>
                <a:spcPts val="600"/>
              </a:spcBef>
              <a:spcAft>
                <a:spcPts val="0"/>
              </a:spcAft>
              <a:defRPr/>
            </a:pPr>
            <a:r>
              <a:rPr lang="en-GB" sz="2800" dirty="0">
                <a:solidFill>
                  <a:schemeClr val="tx1">
                    <a:lumMod val="50000"/>
                    <a:lumOff val="50000"/>
                  </a:schemeClr>
                </a:solidFill>
                <a:latin typeface="Segoe UI Light" panose="020B0502040204020203" pitchFamily="34" charset="0"/>
                <a:ea typeface="Segoe UI" panose="020B0502040204020203" pitchFamily="34" charset="0"/>
                <a:cs typeface="Segoe UI" panose="020B0502040204020203" pitchFamily="34" charset="0"/>
              </a:rPr>
              <a:t>@</a:t>
            </a:r>
            <a:r>
              <a:rPr lang="en-GB" sz="2800" dirty="0" err="1">
                <a:solidFill>
                  <a:schemeClr val="tx1">
                    <a:lumMod val="50000"/>
                    <a:lumOff val="50000"/>
                  </a:schemeClr>
                </a:solidFill>
                <a:latin typeface="Segoe UI Light" panose="020B0502040204020203" pitchFamily="34" charset="0"/>
                <a:ea typeface="Segoe UI" panose="020B0502040204020203" pitchFamily="34" charset="0"/>
                <a:cs typeface="Segoe UI" panose="020B0502040204020203" pitchFamily="34" charset="0"/>
              </a:rPr>
              <a:t>THERMOS_eu</a:t>
            </a:r>
            <a:endParaRPr lang="en-GB" sz="2800" dirty="0">
              <a:solidFill>
                <a:schemeClr val="tx1">
                  <a:lumMod val="50000"/>
                  <a:lumOff val="50000"/>
                </a:schemeClr>
              </a:solidFill>
              <a:latin typeface="Segoe UI Light" panose="020B0502040204020203" pitchFamily="34" charset="0"/>
              <a:ea typeface="Segoe UI" panose="020B0502040204020203" pitchFamily="34" charset="0"/>
              <a:cs typeface="Segoe UI" panose="020B0502040204020203" pitchFamily="34" charset="0"/>
            </a:endParaRPr>
          </a:p>
          <a:p>
            <a:pPr algn="ctr" fontAlgn="auto">
              <a:spcBef>
                <a:spcPts val="600"/>
              </a:spcBef>
              <a:spcAft>
                <a:spcPts val="0"/>
              </a:spcAft>
              <a:defRPr/>
            </a:pPr>
            <a:r>
              <a:rPr lang="en-GB" sz="2800" dirty="0">
                <a:solidFill>
                  <a:schemeClr val="tx1">
                    <a:lumMod val="50000"/>
                    <a:lumOff val="50000"/>
                  </a:schemeClr>
                </a:solidFill>
                <a:latin typeface="Segoe UI Light" panose="020B0502040204020203" pitchFamily="34" charset="0"/>
                <a:ea typeface="Segoe UI" panose="020B0502040204020203" pitchFamily="34" charset="0"/>
                <a:cs typeface="Segoe UI" panose="020B0502040204020203" pitchFamily="34" charset="0"/>
              </a:rPr>
              <a:t>THERMOS project</a:t>
            </a:r>
          </a:p>
        </p:txBody>
      </p:sp>
      <p:pic>
        <p:nvPicPr>
          <p:cNvPr id="5" name="Picture 5" descr="http://www.householdtroopsband.co.uk/images/twitter-logo-grey1_thumb.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27313" y="3716338"/>
            <a:ext cx="2889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ttp://www.business.colostate.edu/dslc/images/linkedin-logo-grey.png"/>
          <p:cNvPicPr>
            <a:picLocks noChangeAspect="1" noChangeArrowheads="1"/>
          </p:cNvPicPr>
          <p:nvPr userDrawn="1"/>
        </p:nvPicPr>
        <p:blipFill>
          <a:blip r:embed="rId4">
            <a:extLst>
              <a:ext uri="{28A0092B-C50C-407E-A947-70E740481C1C}">
                <a14:useLocalDpi xmlns:a14="http://schemas.microsoft.com/office/drawing/2010/main" val="0"/>
              </a:ext>
            </a:extLst>
          </a:blip>
          <a:srcRect l="8333" t="8333" r="8333" b="8333"/>
          <a:stretch>
            <a:fillRect/>
          </a:stretch>
        </p:blipFill>
        <p:spPr bwMode="auto">
          <a:xfrm>
            <a:off x="2627313" y="4221163"/>
            <a:ext cx="2889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http://www.tecnoseal-usa.com/images/website-icon-grey.png"/>
          <p:cNvPicPr>
            <a:picLocks noChangeAspect="1" noChangeArrowheads="1"/>
          </p:cNvPicPr>
          <p:nvPr userDrawn="1"/>
        </p:nvPicPr>
        <p:blipFill>
          <a:blip r:embed="rId5" cstate="print"/>
          <a:srcRect/>
          <a:stretch>
            <a:fillRect/>
          </a:stretch>
        </p:blipFill>
        <p:spPr bwMode="auto">
          <a:xfrm>
            <a:off x="2627784" y="3212976"/>
            <a:ext cx="288032" cy="288032"/>
          </a:xfrm>
          <a:prstGeom prst="roundRect">
            <a:avLst/>
          </a:prstGeom>
          <a:gradFill flip="none" rotWithShape="1">
            <a:gsLst>
              <a:gs pos="100000">
                <a:schemeClr val="tx1">
                  <a:lumMod val="85000"/>
                  <a:lumOff val="15000"/>
                  <a:alpha val="37000"/>
                </a:schemeClr>
              </a:gs>
              <a:gs pos="64999">
                <a:srgbClr val="F0EBD5"/>
              </a:gs>
              <a:gs pos="100000">
                <a:srgbClr val="D1C39F"/>
              </a:gs>
            </a:gsLst>
            <a:path path="circle">
              <a:fillToRect r="100000" b="100000"/>
            </a:path>
            <a:tileRect l="-100000" t="-100000"/>
          </a:gradFill>
          <a:ln w="12700">
            <a:solidFill>
              <a:schemeClr val="bg1">
                <a:lumMod val="75000"/>
              </a:schemeClr>
            </a:solidFill>
            <a:bevel/>
          </a:ln>
        </p:spPr>
      </p:pic>
    </p:spTree>
    <p:extLst>
      <p:ext uri="{BB962C8B-B14F-4D97-AF65-F5344CB8AC3E}">
        <p14:creationId xmlns:p14="http://schemas.microsoft.com/office/powerpoint/2010/main" val="633245306"/>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vl1pPr>
          </a:lstStyle>
          <a:p>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3552645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6372225" y="188913"/>
            <a:ext cx="2530475" cy="736600"/>
            <a:chOff x="6372200" y="188640"/>
            <a:chExt cx="2530740" cy="736712"/>
          </a:xfrm>
        </p:grpSpPr>
        <p:sp>
          <p:nvSpPr>
            <p:cNvPr id="5"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539552" y="1268760"/>
            <a:ext cx="8229600" cy="864096"/>
          </a:xfrm>
        </p:spPr>
        <p:txBody>
          <a:bodyPr/>
          <a:lstStyle/>
          <a:p>
            <a:r>
              <a:rPr lang="en-US" dirty="0"/>
              <a:t>Click to edit Master title style</a:t>
            </a:r>
            <a:endParaRPr lang="en-GB" dirty="0"/>
          </a:p>
        </p:txBody>
      </p:sp>
      <p:sp>
        <p:nvSpPr>
          <p:cNvPr id="3" name="Content Placeholder 2"/>
          <p:cNvSpPr>
            <a:spLocks noGrp="1"/>
          </p:cNvSpPr>
          <p:nvPr>
            <p:ph idx="1"/>
          </p:nvPr>
        </p:nvSpPr>
        <p:spPr>
          <a:xfrm>
            <a:off x="457200" y="2348880"/>
            <a:ext cx="8229600" cy="37772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38626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6372225" y="188913"/>
            <a:ext cx="2530475" cy="736600"/>
            <a:chOff x="6372200" y="188640"/>
            <a:chExt cx="2530740" cy="736712"/>
          </a:xfrm>
        </p:grpSpPr>
        <p:sp>
          <p:nvSpPr>
            <p:cNvPr id="5"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539552" y="1268760"/>
            <a:ext cx="8229600" cy="864096"/>
          </a:xfrm>
        </p:spPr>
        <p:txBody>
          <a:bodyPr/>
          <a:lstStyle/>
          <a:p>
            <a:r>
              <a:rPr lang="en-US" dirty="0"/>
              <a:t>Click to edit Master title style</a:t>
            </a:r>
            <a:endParaRPr lang="en-GB" dirty="0"/>
          </a:p>
        </p:txBody>
      </p:sp>
      <p:sp>
        <p:nvSpPr>
          <p:cNvPr id="3" name="Content Placeholder 2"/>
          <p:cNvSpPr>
            <a:spLocks noGrp="1"/>
          </p:cNvSpPr>
          <p:nvPr>
            <p:ph idx="1"/>
          </p:nvPr>
        </p:nvSpPr>
        <p:spPr>
          <a:xfrm>
            <a:off x="457200" y="2348880"/>
            <a:ext cx="8229600" cy="37772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80735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6372225" y="188913"/>
            <a:ext cx="2530475" cy="736600"/>
            <a:chOff x="6372200" y="188640"/>
            <a:chExt cx="2530740" cy="736712"/>
          </a:xfrm>
        </p:grpSpPr>
        <p:sp>
          <p:nvSpPr>
            <p:cNvPr id="5"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539552" y="980728"/>
            <a:ext cx="8229600" cy="864096"/>
          </a:xfrm>
        </p:spPr>
        <p:txBody>
          <a:bodyPr/>
          <a:lstStyle>
            <a:lvl1pPr>
              <a:defRPr sz="4000"/>
            </a:lvl1pPr>
          </a:lstStyle>
          <a:p>
            <a:r>
              <a:rPr lang="en-US" dirty="0"/>
              <a:t>Click to edit Master title style</a:t>
            </a:r>
            <a:endParaRPr lang="en-GB" dirty="0"/>
          </a:p>
        </p:txBody>
      </p:sp>
      <p:sp>
        <p:nvSpPr>
          <p:cNvPr id="3" name="Content Placeholder 2"/>
          <p:cNvSpPr>
            <a:spLocks noGrp="1"/>
          </p:cNvSpPr>
          <p:nvPr>
            <p:ph idx="1"/>
          </p:nvPr>
        </p:nvSpPr>
        <p:spPr>
          <a:xfrm>
            <a:off x="457200" y="2060848"/>
            <a:ext cx="8229600" cy="3777283"/>
          </a:xfrm>
        </p:spPr>
        <p:txBody>
          <a:bodyPr/>
          <a:lstStyle>
            <a:lvl1pPr>
              <a:buClr>
                <a:srgbClr val="FF2F2F"/>
              </a:buClr>
              <a:defRPr sz="2800"/>
            </a:lvl1pPr>
            <a:lvl2pPr>
              <a:buClr>
                <a:srgbClr val="FF2F2F"/>
              </a:buClr>
              <a:defRPr sz="2400"/>
            </a:lvl2pPr>
            <a:lvl3pPr>
              <a:buClr>
                <a:srgbClr val="FF2F2F"/>
              </a:buClr>
              <a:defRPr sz="2000"/>
            </a:lvl3pPr>
            <a:lvl4pPr>
              <a:buClr>
                <a:srgbClr val="FF2F2F"/>
              </a:buClr>
              <a:defRPr sz="1800"/>
            </a:lvl4pPr>
            <a:lvl5pPr>
              <a:buClr>
                <a:srgbClr val="FF2F2F"/>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34152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6372225" y="188913"/>
            <a:ext cx="2530475" cy="736600"/>
            <a:chOff x="6372200" y="188640"/>
            <a:chExt cx="2530740" cy="736712"/>
          </a:xfrm>
        </p:grpSpPr>
        <p:sp>
          <p:nvSpPr>
            <p:cNvPr id="6"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7"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 Placeholder 16"/>
          <p:cNvSpPr>
            <a:spLocks noGrp="1"/>
          </p:cNvSpPr>
          <p:nvPr>
            <p:ph type="body" sz="quarter" idx="11"/>
          </p:nvPr>
        </p:nvSpPr>
        <p:spPr>
          <a:xfrm>
            <a:off x="1619672" y="1268760"/>
            <a:ext cx="5832475" cy="360040"/>
          </a:xfrm>
        </p:spPr>
        <p:txBody>
          <a:bodyPr>
            <a:noAutofit/>
          </a:bodyPr>
          <a:lstStyle>
            <a:lvl1pPr algn="ctr">
              <a:buNone/>
              <a:defRPr sz="1800"/>
            </a:lvl1pPr>
            <a:lvl2pPr>
              <a:defRPr sz="1800"/>
            </a:lvl2pPr>
            <a:lvl3pPr>
              <a:defRPr sz="1800"/>
            </a:lvl3pPr>
            <a:lvl4pPr>
              <a:defRPr sz="1800"/>
            </a:lvl4pPr>
            <a:lvl5pPr>
              <a:defRPr sz="1800"/>
            </a:lvl5pPr>
          </a:lstStyle>
          <a:p>
            <a:pPr lvl="0"/>
            <a:r>
              <a:rPr lang="en-US" dirty="0"/>
              <a:t>Click to edit Master text styles</a:t>
            </a:r>
            <a:endParaRPr lang="de-DE" dirty="0"/>
          </a:p>
        </p:txBody>
      </p:sp>
      <p:sp>
        <p:nvSpPr>
          <p:cNvPr id="23" name="Text Placeholder 16"/>
          <p:cNvSpPr>
            <a:spLocks noGrp="1"/>
          </p:cNvSpPr>
          <p:nvPr>
            <p:ph type="body" sz="quarter" idx="12"/>
          </p:nvPr>
        </p:nvSpPr>
        <p:spPr>
          <a:xfrm>
            <a:off x="1619845" y="5373216"/>
            <a:ext cx="5832475" cy="936104"/>
          </a:xfrm>
        </p:spPr>
        <p:txBody>
          <a:bodyPr>
            <a:noAutofit/>
          </a:bodyPr>
          <a:lstStyle>
            <a:lvl1pPr algn="l">
              <a:buNone/>
              <a:defRPr sz="1800"/>
            </a:lvl1pPr>
            <a:lvl2pPr>
              <a:defRPr sz="1800"/>
            </a:lvl2pPr>
            <a:lvl3pPr>
              <a:defRPr sz="1800"/>
            </a:lvl3pPr>
            <a:lvl4pPr>
              <a:defRPr sz="1800"/>
            </a:lvl4pPr>
            <a:lvl5pPr>
              <a:defRPr sz="1800"/>
            </a:lvl5pPr>
          </a:lstStyle>
          <a:p>
            <a:pPr lvl="0"/>
            <a:r>
              <a:rPr lang="en-US" dirty="0"/>
              <a:t>Click to edit Master text styles</a:t>
            </a:r>
            <a:endParaRPr lang="de-DE" dirty="0"/>
          </a:p>
        </p:txBody>
      </p:sp>
      <p:sp>
        <p:nvSpPr>
          <p:cNvPr id="25" name="Chart Placeholder 24"/>
          <p:cNvSpPr>
            <a:spLocks noGrp="1"/>
          </p:cNvSpPr>
          <p:nvPr>
            <p:ph type="chart" sz="quarter" idx="13"/>
          </p:nvPr>
        </p:nvSpPr>
        <p:spPr>
          <a:xfrm>
            <a:off x="1908175" y="1772816"/>
            <a:ext cx="5184775" cy="3455987"/>
          </a:xfrm>
        </p:spPr>
        <p:txBody>
          <a:bodyPr rtlCol="0">
            <a:normAutofit/>
          </a:bodyPr>
          <a:lstStyle/>
          <a:p>
            <a:pPr lvl="0"/>
            <a:endParaRPr lang="de-DE" noProof="0"/>
          </a:p>
        </p:txBody>
      </p:sp>
    </p:spTree>
    <p:extLst>
      <p:ext uri="{BB962C8B-B14F-4D97-AF65-F5344CB8AC3E}">
        <p14:creationId xmlns:p14="http://schemas.microsoft.com/office/powerpoint/2010/main" val="1121728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6372225" y="188913"/>
            <a:ext cx="2530475" cy="736600"/>
            <a:chOff x="6372200" y="188640"/>
            <a:chExt cx="2530740" cy="736712"/>
          </a:xfrm>
        </p:grpSpPr>
        <p:sp>
          <p:nvSpPr>
            <p:cNvPr id="6"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7"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Picture Placeholder 14"/>
          <p:cNvSpPr>
            <a:spLocks noGrp="1"/>
          </p:cNvSpPr>
          <p:nvPr>
            <p:ph type="pic" sz="quarter" idx="10"/>
          </p:nvPr>
        </p:nvSpPr>
        <p:spPr>
          <a:xfrm>
            <a:off x="1908175" y="1772816"/>
            <a:ext cx="5184775" cy="3457004"/>
          </a:xfrm>
        </p:spPr>
        <p:txBody>
          <a:bodyPr rtlCol="0">
            <a:normAutofit/>
          </a:bodyPr>
          <a:lstStyle/>
          <a:p>
            <a:pPr lvl="0"/>
            <a:endParaRPr lang="de-DE" noProof="0" dirty="0"/>
          </a:p>
        </p:txBody>
      </p:sp>
      <p:sp>
        <p:nvSpPr>
          <p:cNvPr id="17" name="Text Placeholder 16"/>
          <p:cNvSpPr>
            <a:spLocks noGrp="1"/>
          </p:cNvSpPr>
          <p:nvPr>
            <p:ph type="body" sz="quarter" idx="11"/>
          </p:nvPr>
        </p:nvSpPr>
        <p:spPr>
          <a:xfrm>
            <a:off x="1619672" y="1268760"/>
            <a:ext cx="5832475" cy="360040"/>
          </a:xfrm>
        </p:spPr>
        <p:txBody>
          <a:bodyPr>
            <a:noAutofit/>
          </a:bodyPr>
          <a:lstStyle>
            <a:lvl1pPr algn="ctr">
              <a:buNone/>
              <a:defRPr sz="1800"/>
            </a:lvl1pPr>
            <a:lvl2pPr>
              <a:defRPr sz="1800"/>
            </a:lvl2pPr>
            <a:lvl3pPr>
              <a:defRPr sz="1800"/>
            </a:lvl3pPr>
            <a:lvl4pPr>
              <a:defRPr sz="1800"/>
            </a:lvl4pPr>
            <a:lvl5pPr>
              <a:defRPr sz="1800"/>
            </a:lvl5pPr>
          </a:lstStyle>
          <a:p>
            <a:pPr lvl="0"/>
            <a:r>
              <a:rPr lang="en-US" dirty="0"/>
              <a:t>Click to edit Master text styles</a:t>
            </a:r>
            <a:endParaRPr lang="de-DE" dirty="0"/>
          </a:p>
        </p:txBody>
      </p:sp>
      <p:sp>
        <p:nvSpPr>
          <p:cNvPr id="18" name="Text Placeholder 16"/>
          <p:cNvSpPr>
            <a:spLocks noGrp="1"/>
          </p:cNvSpPr>
          <p:nvPr>
            <p:ph type="body" sz="quarter" idx="12"/>
          </p:nvPr>
        </p:nvSpPr>
        <p:spPr>
          <a:xfrm>
            <a:off x="1619845" y="5373216"/>
            <a:ext cx="5832475" cy="936104"/>
          </a:xfrm>
        </p:spPr>
        <p:txBody>
          <a:bodyPr>
            <a:noAutofit/>
          </a:bodyPr>
          <a:lstStyle>
            <a:lvl1pPr algn="l">
              <a:buNone/>
              <a:defRPr sz="1800"/>
            </a:lvl1pPr>
            <a:lvl2pPr>
              <a:defRPr sz="1800"/>
            </a:lvl2pPr>
            <a:lvl3pPr>
              <a:defRPr sz="1800"/>
            </a:lvl3pPr>
            <a:lvl4pPr>
              <a:defRPr sz="1800"/>
            </a:lvl4pPr>
            <a:lvl5pPr>
              <a:defRPr sz="1800"/>
            </a:lvl5pPr>
          </a:lstStyle>
          <a:p>
            <a:pPr lvl="0"/>
            <a:r>
              <a:rPr lang="en-US" dirty="0"/>
              <a:t>Click to edit Master text styles</a:t>
            </a:r>
            <a:endParaRPr lang="de-DE" dirty="0"/>
          </a:p>
        </p:txBody>
      </p:sp>
    </p:spTree>
    <p:extLst>
      <p:ext uri="{BB962C8B-B14F-4D97-AF65-F5344CB8AC3E}">
        <p14:creationId xmlns:p14="http://schemas.microsoft.com/office/powerpoint/2010/main" val="2220889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collage">
    <p:spTree>
      <p:nvGrpSpPr>
        <p:cNvPr id="1" name=""/>
        <p:cNvGrpSpPr/>
        <p:nvPr/>
      </p:nvGrpSpPr>
      <p:grpSpPr>
        <a:xfrm>
          <a:off x="0" y="0"/>
          <a:ext cx="0" cy="0"/>
          <a:chOff x="0" y="0"/>
          <a:chExt cx="0" cy="0"/>
        </a:xfrm>
      </p:grpSpPr>
      <p:grpSp>
        <p:nvGrpSpPr>
          <p:cNvPr id="7" name="Group 6"/>
          <p:cNvGrpSpPr>
            <a:grpSpLocks/>
          </p:cNvGrpSpPr>
          <p:nvPr userDrawn="1"/>
        </p:nvGrpSpPr>
        <p:grpSpPr bwMode="auto">
          <a:xfrm>
            <a:off x="6372225" y="188913"/>
            <a:ext cx="2530475" cy="736600"/>
            <a:chOff x="6372200" y="188640"/>
            <a:chExt cx="2530740" cy="736712"/>
          </a:xfrm>
        </p:grpSpPr>
        <p:sp>
          <p:nvSpPr>
            <p:cNvPr id="8"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9"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Picture Placeholder 18"/>
          <p:cNvSpPr>
            <a:spLocks noGrp="1"/>
          </p:cNvSpPr>
          <p:nvPr>
            <p:ph type="pic" sz="quarter" idx="10"/>
          </p:nvPr>
        </p:nvSpPr>
        <p:spPr>
          <a:xfrm>
            <a:off x="684213" y="1268413"/>
            <a:ext cx="2447627" cy="4537075"/>
          </a:xfrm>
        </p:spPr>
        <p:txBody>
          <a:bodyPr rtlCol="0">
            <a:normAutofit/>
          </a:bodyPr>
          <a:lstStyle/>
          <a:p>
            <a:pPr lvl="0"/>
            <a:endParaRPr lang="de-DE" noProof="0"/>
          </a:p>
        </p:txBody>
      </p:sp>
      <p:sp>
        <p:nvSpPr>
          <p:cNvPr id="21" name="Picture Placeholder 20"/>
          <p:cNvSpPr>
            <a:spLocks noGrp="1"/>
          </p:cNvSpPr>
          <p:nvPr>
            <p:ph type="pic" sz="quarter" idx="11"/>
          </p:nvPr>
        </p:nvSpPr>
        <p:spPr>
          <a:xfrm>
            <a:off x="3348087" y="1267966"/>
            <a:ext cx="2232025" cy="2305050"/>
          </a:xfrm>
        </p:spPr>
        <p:txBody>
          <a:bodyPr rtlCol="0">
            <a:normAutofit/>
          </a:bodyPr>
          <a:lstStyle/>
          <a:p>
            <a:pPr lvl="0"/>
            <a:endParaRPr lang="de-DE" noProof="0"/>
          </a:p>
        </p:txBody>
      </p:sp>
      <p:sp>
        <p:nvSpPr>
          <p:cNvPr id="22" name="Picture Placeholder 20"/>
          <p:cNvSpPr>
            <a:spLocks noGrp="1"/>
          </p:cNvSpPr>
          <p:nvPr>
            <p:ph type="pic" sz="quarter" idx="12"/>
          </p:nvPr>
        </p:nvSpPr>
        <p:spPr>
          <a:xfrm>
            <a:off x="3347343" y="3717032"/>
            <a:ext cx="2232025" cy="2089026"/>
          </a:xfrm>
        </p:spPr>
        <p:txBody>
          <a:bodyPr rtlCol="0">
            <a:normAutofit/>
          </a:bodyPr>
          <a:lstStyle/>
          <a:p>
            <a:pPr lvl="0"/>
            <a:endParaRPr lang="de-DE" noProof="0"/>
          </a:p>
        </p:txBody>
      </p:sp>
      <p:sp>
        <p:nvSpPr>
          <p:cNvPr id="23" name="Picture Placeholder 18"/>
          <p:cNvSpPr>
            <a:spLocks noGrp="1"/>
          </p:cNvSpPr>
          <p:nvPr>
            <p:ph type="pic" sz="quarter" idx="13"/>
          </p:nvPr>
        </p:nvSpPr>
        <p:spPr>
          <a:xfrm>
            <a:off x="5724128" y="1268760"/>
            <a:ext cx="2664296" cy="4537075"/>
          </a:xfrm>
        </p:spPr>
        <p:txBody>
          <a:bodyPr rtlCol="0">
            <a:normAutofit/>
          </a:bodyPr>
          <a:lstStyle/>
          <a:p>
            <a:pPr lvl="0"/>
            <a:endParaRPr lang="de-DE" noProof="0"/>
          </a:p>
        </p:txBody>
      </p:sp>
      <p:sp>
        <p:nvSpPr>
          <p:cNvPr id="24" name="Text Placeholder 16"/>
          <p:cNvSpPr>
            <a:spLocks noGrp="1"/>
          </p:cNvSpPr>
          <p:nvPr>
            <p:ph type="body" sz="quarter" idx="14"/>
          </p:nvPr>
        </p:nvSpPr>
        <p:spPr>
          <a:xfrm>
            <a:off x="1619672" y="5949280"/>
            <a:ext cx="5832475" cy="360040"/>
          </a:xfrm>
        </p:spPr>
        <p:txBody>
          <a:bodyPr>
            <a:noAutofit/>
          </a:bodyPr>
          <a:lstStyle>
            <a:lvl1pPr algn="ctr">
              <a:buNone/>
              <a:defRPr sz="1800"/>
            </a:lvl1pPr>
            <a:lvl2pPr>
              <a:defRPr sz="1800"/>
            </a:lvl2pPr>
            <a:lvl3pPr>
              <a:defRPr sz="1800"/>
            </a:lvl3pPr>
            <a:lvl4pPr>
              <a:defRPr sz="1800"/>
            </a:lvl4pPr>
            <a:lvl5pPr>
              <a:defRPr sz="1800"/>
            </a:lvl5pPr>
          </a:lstStyle>
          <a:p>
            <a:pPr lvl="0"/>
            <a:r>
              <a:rPr lang="en-US" dirty="0"/>
              <a:t>Click to edit Master text styles</a:t>
            </a:r>
            <a:endParaRPr lang="de-DE" dirty="0"/>
          </a:p>
        </p:txBody>
      </p:sp>
    </p:spTree>
    <p:extLst>
      <p:ext uri="{BB962C8B-B14F-4D97-AF65-F5344CB8AC3E}">
        <p14:creationId xmlns:p14="http://schemas.microsoft.com/office/powerpoint/2010/main" val="2030003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255F5A57-CA5B-4B07-9F49-91D689CBAECB}" type="datetimeFigureOut">
              <a:rPr lang="de-DE" smtClean="0"/>
              <a:pPr/>
              <a:t>31.03.2021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7"/>
          <p:cNvGrpSpPr>
            <a:grpSpLocks/>
          </p:cNvGrpSpPr>
          <p:nvPr userDrawn="1"/>
        </p:nvGrpSpPr>
        <p:grpSpPr bwMode="auto">
          <a:xfrm>
            <a:off x="6372225" y="188913"/>
            <a:ext cx="2530475" cy="736600"/>
            <a:chOff x="6372200" y="188640"/>
            <a:chExt cx="2530740" cy="736712"/>
          </a:xfrm>
        </p:grpSpPr>
        <p:sp>
          <p:nvSpPr>
            <p:cNvPr id="6"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7"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2132856"/>
            <a:ext cx="4038600" cy="39933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2132856"/>
            <a:ext cx="4038600" cy="39933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GB" dirty="0"/>
          </a:p>
        </p:txBody>
      </p:sp>
    </p:spTree>
    <p:extLst>
      <p:ext uri="{BB962C8B-B14F-4D97-AF65-F5344CB8AC3E}">
        <p14:creationId xmlns:p14="http://schemas.microsoft.com/office/powerpoint/2010/main" val="1910397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ground photo">
    <p:spTree>
      <p:nvGrpSpPr>
        <p:cNvPr id="1" name=""/>
        <p:cNvGrpSpPr/>
        <p:nvPr/>
      </p:nvGrpSpPr>
      <p:grpSpPr>
        <a:xfrm>
          <a:off x="0" y="0"/>
          <a:ext cx="0" cy="0"/>
          <a:chOff x="0" y="0"/>
          <a:chExt cx="0" cy="0"/>
        </a:xfrm>
      </p:grpSpPr>
      <p:sp>
        <p:nvSpPr>
          <p:cNvPr id="3" name="TextBox 6"/>
          <p:cNvSpPr txBox="1"/>
          <p:nvPr userDrawn="1"/>
        </p:nvSpPr>
        <p:spPr>
          <a:xfrm>
            <a:off x="5508625" y="446088"/>
            <a:ext cx="2519363" cy="246062"/>
          </a:xfrm>
          <a:prstGeom prst="rect">
            <a:avLst/>
          </a:prstGeom>
          <a:noFill/>
        </p:spPr>
        <p:txBody>
          <a:bodyPr lIns="0" tIns="0" rIns="0" bIns="0">
            <a:spAutoFit/>
          </a:bodyPr>
          <a:lstStyle/>
          <a:p>
            <a:pPr algn="r" fontAlgn="auto">
              <a:spcBef>
                <a:spcPts val="0"/>
              </a:spcBef>
              <a:spcAft>
                <a:spcPts val="0"/>
              </a:spcAft>
              <a:defRPr/>
            </a:pPr>
            <a:r>
              <a:rPr lang="en-GB" sz="1600" dirty="0">
                <a:solidFill>
                  <a:schemeClr val="bg1"/>
                </a:solidFill>
                <a:latin typeface="Segoe UI Light" panose="020B0502040204020203" pitchFamily="34" charset="0"/>
                <a:cs typeface="+mn-cs"/>
              </a:rPr>
              <a:t>thermos-project.eu</a:t>
            </a:r>
          </a:p>
        </p:txBody>
      </p:sp>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72450" y="188913"/>
            <a:ext cx="7207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icture Placeholder 12"/>
          <p:cNvSpPr>
            <a:spLocks noGrp="1"/>
          </p:cNvSpPr>
          <p:nvPr>
            <p:ph type="pic" sz="quarter" idx="13"/>
          </p:nvPr>
        </p:nvSpPr>
        <p:spPr>
          <a:xfrm>
            <a:off x="0" y="-27384"/>
            <a:ext cx="9144000" cy="6885384"/>
          </a:xfrm>
        </p:spPr>
        <p:txBody>
          <a:bodyPr rtlCol="0">
            <a:normAutofit/>
          </a:bodyPr>
          <a:lstStyle/>
          <a:p>
            <a:pPr lvl="0"/>
            <a:endParaRPr lang="de-DE" noProof="0"/>
          </a:p>
        </p:txBody>
      </p:sp>
    </p:spTree>
    <p:extLst>
      <p:ext uri="{BB962C8B-B14F-4D97-AF65-F5344CB8AC3E}">
        <p14:creationId xmlns:p14="http://schemas.microsoft.com/office/powerpoint/2010/main" val="1039813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de-D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5F5A57-CA5B-4B07-9F49-91D689CBAECB}" type="datetimeFigureOut">
              <a:rPr lang="de-DE" smtClean="0"/>
              <a:pPr/>
              <a:t>31.03.2021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p:cNvSpPr>
            <a:spLocks noGrp="1"/>
          </p:cNvSpPr>
          <p:nvPr>
            <p:ph type="dt" sz="half" idx="10"/>
          </p:nvPr>
        </p:nvSpPr>
        <p:spPr/>
        <p:txBody>
          <a:bodyPr/>
          <a:lstStyle/>
          <a:p>
            <a:fld id="{255F5A57-CA5B-4B07-9F49-91D689CBAECB}" type="datetimeFigureOut">
              <a:rPr lang="de-DE" smtClean="0"/>
              <a:pPr/>
              <a:t>31.03.2021</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de-D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p:cNvSpPr>
            <a:spLocks noGrp="1"/>
          </p:cNvSpPr>
          <p:nvPr>
            <p:ph type="dt" sz="half" idx="10"/>
          </p:nvPr>
        </p:nvSpPr>
        <p:spPr/>
        <p:txBody>
          <a:bodyPr/>
          <a:lstStyle/>
          <a:p>
            <a:fld id="{255F5A57-CA5B-4B07-9F49-91D689CBAECB}" type="datetimeFigureOut">
              <a:rPr lang="de-DE" smtClean="0"/>
              <a:pPr/>
              <a:t>31.03.2021</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Date Placeholder 2"/>
          <p:cNvSpPr>
            <a:spLocks noGrp="1"/>
          </p:cNvSpPr>
          <p:nvPr>
            <p:ph type="dt" sz="half" idx="10"/>
          </p:nvPr>
        </p:nvSpPr>
        <p:spPr/>
        <p:txBody>
          <a:bodyPr/>
          <a:lstStyle/>
          <a:p>
            <a:fld id="{255F5A57-CA5B-4B07-9F49-91D689CBAECB}" type="datetimeFigureOut">
              <a:rPr lang="de-DE" smtClean="0"/>
              <a:pPr/>
              <a:t>31.03.2021</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5F5A57-CA5B-4B07-9F49-91D689CBAECB}" type="datetimeFigureOut">
              <a:rPr lang="de-DE" smtClean="0"/>
              <a:pPr/>
              <a:t>31.03.2021</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de-D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5F5A57-CA5B-4B07-9F49-91D689CBAECB}" type="datetimeFigureOut">
              <a:rPr lang="de-DE" smtClean="0"/>
              <a:pPr/>
              <a:t>31.03.2021</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de-D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5F5A57-CA5B-4B07-9F49-91D689CBAECB}" type="datetimeFigureOut">
              <a:rPr lang="de-DE" smtClean="0"/>
              <a:pPr/>
              <a:t>31.03.2021</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5.jpe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de-D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5F5A57-CA5B-4B07-9F49-91D689CBAECB}" type="datetimeFigureOut">
              <a:rPr lang="de-DE" smtClean="0"/>
              <a:pPr/>
              <a:t>31.03.2021</a:t>
            </a:fld>
            <a:endParaRPr lang="de-D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E0EF88-59D4-4B79-8AC8-22E84B1F9BDD}" type="slidenum">
              <a:rPr lang="de-DE" smtClean="0"/>
              <a:pPr/>
              <a:t>‹#›</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68313" y="1268413"/>
            <a:ext cx="82296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a:t>Click to edit Master title style</a:t>
            </a:r>
            <a:endParaRPr lang="en-GB" altLang="de-DE"/>
          </a:p>
        </p:txBody>
      </p:sp>
      <p:sp>
        <p:nvSpPr>
          <p:cNvPr id="1027" name="Text Placeholder 2"/>
          <p:cNvSpPr>
            <a:spLocks noGrp="1"/>
          </p:cNvSpPr>
          <p:nvPr>
            <p:ph type="body" idx="1"/>
          </p:nvPr>
        </p:nvSpPr>
        <p:spPr bwMode="auto">
          <a:xfrm>
            <a:off x="457200" y="2205038"/>
            <a:ext cx="8229600"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endParaRPr lang="en-GB" altLang="de-DE"/>
          </a:p>
        </p:txBody>
      </p:sp>
      <p:grpSp>
        <p:nvGrpSpPr>
          <p:cNvPr id="1028" name="Group 6"/>
          <p:cNvGrpSpPr>
            <a:grpSpLocks/>
          </p:cNvGrpSpPr>
          <p:nvPr userDrawn="1"/>
        </p:nvGrpSpPr>
        <p:grpSpPr bwMode="auto">
          <a:xfrm>
            <a:off x="6372225" y="188913"/>
            <a:ext cx="2530475" cy="736600"/>
            <a:chOff x="6372200" y="188640"/>
            <a:chExt cx="2530740" cy="736712"/>
          </a:xfrm>
        </p:grpSpPr>
        <p:sp>
          <p:nvSpPr>
            <p:cNvPr id="8" name="TextBox 7"/>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1030" name="Picture 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320698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rtl="0" eaLnBrk="0" fontAlgn="base" hangingPunct="0">
        <a:spcBef>
          <a:spcPct val="0"/>
        </a:spcBef>
        <a:spcAft>
          <a:spcPct val="0"/>
        </a:spcAft>
        <a:defRPr sz="4400" kern="1200">
          <a:solidFill>
            <a:schemeClr val="tx1"/>
          </a:solidFill>
          <a:latin typeface="Segoe UI" pitchFamily="34" charset="0"/>
          <a:ea typeface="Segoe UI" pitchFamily="34" charset="0"/>
          <a:cs typeface="Segoe UI" pitchFamily="34" charset="0"/>
        </a:defRPr>
      </a:lvl1pPr>
      <a:lvl2pPr algn="ctr" rtl="0" eaLnBrk="0" fontAlgn="base" hangingPunct="0">
        <a:spcBef>
          <a:spcPct val="0"/>
        </a:spcBef>
        <a:spcAft>
          <a:spcPct val="0"/>
        </a:spcAft>
        <a:defRPr sz="4400">
          <a:solidFill>
            <a:schemeClr val="tx1"/>
          </a:solidFill>
          <a:latin typeface="Segoe UI" pitchFamily="34" charset="0"/>
          <a:cs typeface="Segoe UI" pitchFamily="34" charset="0"/>
        </a:defRPr>
      </a:lvl2pPr>
      <a:lvl3pPr algn="ctr" rtl="0" eaLnBrk="0" fontAlgn="base" hangingPunct="0">
        <a:spcBef>
          <a:spcPct val="0"/>
        </a:spcBef>
        <a:spcAft>
          <a:spcPct val="0"/>
        </a:spcAft>
        <a:defRPr sz="4400">
          <a:solidFill>
            <a:schemeClr val="tx1"/>
          </a:solidFill>
          <a:latin typeface="Segoe UI" pitchFamily="34" charset="0"/>
          <a:cs typeface="Segoe UI" pitchFamily="34" charset="0"/>
        </a:defRPr>
      </a:lvl3pPr>
      <a:lvl4pPr algn="ctr" rtl="0" eaLnBrk="0" fontAlgn="base" hangingPunct="0">
        <a:spcBef>
          <a:spcPct val="0"/>
        </a:spcBef>
        <a:spcAft>
          <a:spcPct val="0"/>
        </a:spcAft>
        <a:defRPr sz="4400">
          <a:solidFill>
            <a:schemeClr val="tx1"/>
          </a:solidFill>
          <a:latin typeface="Segoe UI" pitchFamily="34" charset="0"/>
          <a:cs typeface="Segoe UI" pitchFamily="34" charset="0"/>
        </a:defRPr>
      </a:lvl4pPr>
      <a:lvl5pPr algn="ctr" rtl="0" eaLnBrk="0" fontAlgn="base" hangingPunct="0">
        <a:spcBef>
          <a:spcPct val="0"/>
        </a:spcBef>
        <a:spcAft>
          <a:spcPct val="0"/>
        </a:spcAft>
        <a:defRPr sz="4400">
          <a:solidFill>
            <a:schemeClr val="tx1"/>
          </a:solidFill>
          <a:latin typeface="Segoe UI" pitchFamily="34" charset="0"/>
          <a:cs typeface="Segoe UI" pitchFamily="34" charset="0"/>
        </a:defRPr>
      </a:lvl5pPr>
      <a:lvl6pPr marL="457200" algn="ctr" rtl="0" fontAlgn="base">
        <a:spcBef>
          <a:spcPct val="0"/>
        </a:spcBef>
        <a:spcAft>
          <a:spcPct val="0"/>
        </a:spcAft>
        <a:defRPr sz="4400">
          <a:solidFill>
            <a:schemeClr val="tx1"/>
          </a:solidFill>
          <a:latin typeface="Segoe UI" pitchFamily="34" charset="0"/>
          <a:cs typeface="Segoe UI" pitchFamily="34" charset="0"/>
        </a:defRPr>
      </a:lvl6pPr>
      <a:lvl7pPr marL="914400" algn="ctr" rtl="0" fontAlgn="base">
        <a:spcBef>
          <a:spcPct val="0"/>
        </a:spcBef>
        <a:spcAft>
          <a:spcPct val="0"/>
        </a:spcAft>
        <a:defRPr sz="4400">
          <a:solidFill>
            <a:schemeClr val="tx1"/>
          </a:solidFill>
          <a:latin typeface="Segoe UI" pitchFamily="34" charset="0"/>
          <a:cs typeface="Segoe UI" pitchFamily="34" charset="0"/>
        </a:defRPr>
      </a:lvl7pPr>
      <a:lvl8pPr marL="1371600" algn="ctr" rtl="0" fontAlgn="base">
        <a:spcBef>
          <a:spcPct val="0"/>
        </a:spcBef>
        <a:spcAft>
          <a:spcPct val="0"/>
        </a:spcAft>
        <a:defRPr sz="4400">
          <a:solidFill>
            <a:schemeClr val="tx1"/>
          </a:solidFill>
          <a:latin typeface="Segoe UI" pitchFamily="34" charset="0"/>
          <a:cs typeface="Segoe UI" pitchFamily="34" charset="0"/>
        </a:defRPr>
      </a:lvl8pPr>
      <a:lvl9pPr marL="1828800" algn="ctr" rtl="0" fontAlgn="base">
        <a:spcBef>
          <a:spcPct val="0"/>
        </a:spcBef>
        <a:spcAft>
          <a:spcPct val="0"/>
        </a:spcAft>
        <a:defRPr sz="4400">
          <a:solidFill>
            <a:schemeClr val="tx1"/>
          </a:solidFill>
          <a:latin typeface="Segoe UI" pitchFamily="34" charset="0"/>
          <a:cs typeface="Segoe U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Segoe UI" pitchFamily="34" charset="0"/>
          <a:ea typeface="Segoe UI" pitchFamily="34" charset="0"/>
          <a:cs typeface="Segoe UI"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Segoe UI" pitchFamily="34" charset="0"/>
          <a:ea typeface="Segoe UI" pitchFamily="34" charset="0"/>
          <a:cs typeface="Segoe UI"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Segoe UI" pitchFamily="34" charset="0"/>
          <a:ea typeface="Segoe UI" pitchFamily="34" charset="0"/>
          <a:cs typeface="Segoe UI"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Segoe UI" pitchFamily="34" charset="0"/>
          <a:ea typeface="Segoe UI" pitchFamily="34" charset="0"/>
          <a:cs typeface="Segoe UI"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9.jpeg"/><Relationship Id="rId7" Type="http://schemas.openxmlformats.org/officeDocument/2006/relationships/diagramColors" Target="../diagrams/colors4.xm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openxmlformats.org/officeDocument/2006/relationships/image" Target="../media/image41.jpeg"/><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s>
</file>

<file path=ppt/slides/_rels/slide1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microsoft.com/office/2007/relationships/diagramDrawing" Target="../diagrams/drawing7.xml"/><Relationship Id="rId13" Type="http://schemas.microsoft.com/office/2007/relationships/diagramDrawing" Target="../diagrams/drawing8.xml"/><Relationship Id="rId3" Type="http://schemas.openxmlformats.org/officeDocument/2006/relationships/image" Target="../media/image43.PNG"/><Relationship Id="rId7" Type="http://schemas.openxmlformats.org/officeDocument/2006/relationships/diagramColors" Target="../diagrams/colors7.xml"/><Relationship Id="rId12" Type="http://schemas.openxmlformats.org/officeDocument/2006/relationships/diagramColors" Target="../diagrams/colors8.xml"/><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diagramQuickStyle" Target="../diagrams/quickStyle7.xml"/><Relationship Id="rId11" Type="http://schemas.openxmlformats.org/officeDocument/2006/relationships/diagramQuickStyle" Target="../diagrams/quickStyle8.xml"/><Relationship Id="rId5" Type="http://schemas.openxmlformats.org/officeDocument/2006/relationships/diagramLayout" Target="../diagrams/layout7.xml"/><Relationship Id="rId10" Type="http://schemas.openxmlformats.org/officeDocument/2006/relationships/diagramLayout" Target="../diagrams/layout8.xml"/><Relationship Id="rId4" Type="http://schemas.openxmlformats.org/officeDocument/2006/relationships/diagramData" Target="../diagrams/data7.xml"/><Relationship Id="rId9" Type="http://schemas.openxmlformats.org/officeDocument/2006/relationships/diagramData" Target="../diagrams/data8.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52.jpeg"/><Relationship Id="rId5" Type="http://schemas.openxmlformats.org/officeDocument/2006/relationships/image" Target="../media/image7.png"/><Relationship Id="rId4" Type="http://schemas.openxmlformats.org/officeDocument/2006/relationships/image" Target="../media/image51.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G"/><Relationship Id="rId18" Type="http://schemas.openxmlformats.org/officeDocument/2006/relationships/image" Target="../media/image24.jpg"/><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2.xml"/><Relationship Id="rId16" Type="http://schemas.openxmlformats.org/officeDocument/2006/relationships/image" Target="../media/image22.jpeg"/><Relationship Id="rId1" Type="http://schemas.openxmlformats.org/officeDocument/2006/relationships/slideLayout" Target="../slideLayouts/slideLayout16.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 Id="rId14" Type="http://schemas.openxmlformats.org/officeDocument/2006/relationships/image" Target="../media/image20.jpeg"/></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hyperlink" Target="https://www.thermos-project.eu/about/advisory-board/" TargetMode="External"/><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67.png"/><Relationship Id="rId11" Type="http://schemas.openxmlformats.org/officeDocument/2006/relationships/image" Target="../media/image72.jpg"/><Relationship Id="rId5" Type="http://schemas.openxmlformats.org/officeDocument/2006/relationships/image" Target="../media/image66.png"/><Relationship Id="rId10" Type="http://schemas.openxmlformats.org/officeDocument/2006/relationships/image" Target="../media/image71.jpg"/><Relationship Id="rId4" Type="http://schemas.openxmlformats.org/officeDocument/2006/relationships/hyperlink" Target="https://www.thermos-project.eu/cities/thermos-interest-and-ambassadors-group/" TargetMode="External"/><Relationship Id="rId9" Type="http://schemas.openxmlformats.org/officeDocument/2006/relationships/image" Target="../media/image70.png"/><Relationship Id="rId1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77.jpg"/></Relationships>
</file>

<file path=ppt/slides/_rels/slide2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79.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video" Target="https://www.youtube.com/embed/r14L63Bf2t0" TargetMode="External"/><Relationship Id="rId4" Type="http://schemas.openxmlformats.org/officeDocument/2006/relationships/image" Target="../media/image80.jpeg"/></Relationships>
</file>

<file path=ppt/slides/_rels/slide2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86.jpeg"/><Relationship Id="rId2" Type="http://schemas.openxmlformats.org/officeDocument/2006/relationships/video" Target="https://www.youtube.com/embed/DSFxyhUXQvA" TargetMode="External"/><Relationship Id="rId1" Type="http://schemas.openxmlformats.org/officeDocument/2006/relationships/video" Target="https://www.youtube.com/embed/rVasnczNgFo" TargetMode="External"/><Relationship Id="rId6" Type="http://schemas.openxmlformats.org/officeDocument/2006/relationships/image" Target="../media/image85.jpeg"/><Relationship Id="rId5" Type="http://schemas.openxmlformats.org/officeDocument/2006/relationships/hyperlink" Target="https://www.thermos-project.eu/thermos-tool/user-testimony/" TargetMode="External"/><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hyperlink" Target="http://www.thermos-project.eu/" TargetMode="External"/><Relationship Id="rId2" Type="http://schemas.openxmlformats.org/officeDocument/2006/relationships/notesSlide" Target="../notesSlides/notesSlide30.xml"/><Relationship Id="rId1" Type="http://schemas.openxmlformats.org/officeDocument/2006/relationships/slideLayout" Target="../slideLayouts/slideLayout16.xml"/><Relationship Id="rId5" Type="http://schemas.openxmlformats.org/officeDocument/2006/relationships/hyperlink" Target="https://tool.thermos-project.eu/" TargetMode="External"/><Relationship Id="rId4" Type="http://schemas.openxmlformats.org/officeDocument/2006/relationships/hyperlink" Target="https://www.youtube.com/channel/UCRKBG4T3pCrlN5Gt-8DZD6g"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mailto:info@thermos-project.eu" TargetMode="External"/><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355672"/>
            <a:ext cx="9144000" cy="440894"/>
          </a:xfrm>
        </p:spPr>
        <p:txBody>
          <a:bodyPr>
            <a:normAutofit fontScale="90000"/>
          </a:bodyPr>
          <a:lstStyle/>
          <a:p>
            <a:r>
              <a:rPr lang="en-GB" sz="2400" b="1" dirty="0">
                <a:latin typeface="Segoe UI" panose="020B0502040204020203" pitchFamily="34" charset="0"/>
                <a:ea typeface="Segoe UI" panose="020B0502040204020203" pitchFamily="34" charset="0"/>
                <a:cs typeface="Segoe UI" panose="020B0502040204020203" pitchFamily="34" charset="0"/>
              </a:rPr>
              <a:t>Better</a:t>
            </a:r>
            <a:r>
              <a:rPr lang="de-DE" sz="2400" b="1" dirty="0">
                <a:latin typeface="Segoe UI" panose="020B0502040204020203" pitchFamily="34" charset="0"/>
                <a:ea typeface="Segoe UI" panose="020B0502040204020203" pitchFamily="34" charset="0"/>
                <a:cs typeface="Segoe UI" panose="020B0502040204020203" pitchFamily="34" charset="0"/>
              </a:rPr>
              <a:t> planning for better results</a:t>
            </a:r>
          </a:p>
        </p:txBody>
      </p:sp>
      <p:pic>
        <p:nvPicPr>
          <p:cNvPr id="5" name="Picture 4" descr="THERMOS pitch book 1.png"/>
          <p:cNvPicPr>
            <a:picLocks noChangeAspect="1"/>
          </p:cNvPicPr>
          <p:nvPr/>
        </p:nvPicPr>
        <p:blipFill rotWithShape="1">
          <a:blip r:embed="rId3" cstate="print"/>
          <a:srcRect l="2478" t="12444" r="3322" b="8576"/>
          <a:stretch/>
        </p:blipFill>
        <p:spPr>
          <a:xfrm>
            <a:off x="0" y="1828388"/>
            <a:ext cx="9144000" cy="3943630"/>
          </a:xfrm>
          <a:prstGeom prst="rect">
            <a:avLst/>
          </a:prstGeom>
        </p:spPr>
      </p:pic>
      <p:sp>
        <p:nvSpPr>
          <p:cNvPr id="7" name="TextBox 6"/>
          <p:cNvSpPr txBox="1"/>
          <p:nvPr/>
        </p:nvSpPr>
        <p:spPr>
          <a:xfrm>
            <a:off x="409328" y="5863790"/>
            <a:ext cx="8712968" cy="400110"/>
          </a:xfrm>
          <a:prstGeom prst="rect">
            <a:avLst/>
          </a:prstGeom>
          <a:noFill/>
        </p:spPr>
        <p:txBody>
          <a:bodyPr wrap="square" rtlCol="0">
            <a:spAutoFit/>
          </a:bodyPr>
          <a:lstStyle/>
          <a:p>
            <a:r>
              <a:rPr lang="en-US" sz="2000" dirty="0">
                <a:latin typeface="Segoe UI" panose="020B0502040204020203" pitchFamily="34" charset="0"/>
                <a:ea typeface="Segoe UI" panose="020B0502040204020203" pitchFamily="34" charset="0"/>
                <a:cs typeface="Segoe UI" panose="020B0502040204020203" pitchFamily="34" charset="0"/>
              </a:rPr>
              <a:t>Fast and cost-effective low-carbon district heating and cooling systems</a:t>
            </a:r>
            <a:endParaRPr lang="de-DE" sz="2000" dirty="0">
              <a:latin typeface="Segoe UI" panose="020B0502040204020203" pitchFamily="34" charset="0"/>
              <a:ea typeface="Segoe UI" panose="020B0502040204020203" pitchFamily="34" charset="0"/>
              <a:cs typeface="Segoe UI" panose="020B0502040204020203" pitchFamily="34" charset="0"/>
            </a:endParaRPr>
          </a:p>
        </p:txBody>
      </p:sp>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42762"/>
            <a:ext cx="6047656" cy="1201972"/>
          </a:xfrm>
          <a:prstGeom prst="rect">
            <a:avLst/>
          </a:prstGeom>
        </p:spPr>
      </p:pic>
      <p:sp>
        <p:nvSpPr>
          <p:cNvPr id="6" name="Title 1"/>
          <p:cNvSpPr txBox="1">
            <a:spLocks/>
          </p:cNvSpPr>
          <p:nvPr/>
        </p:nvSpPr>
        <p:spPr>
          <a:xfrm>
            <a:off x="179512" y="1313540"/>
            <a:ext cx="8136904" cy="440894"/>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2400" b="1" dirty="0">
                <a:latin typeface="Segoe UI" panose="020B0502040204020203" pitchFamily="34" charset="0"/>
                <a:ea typeface="Segoe UI" panose="020B0502040204020203" pitchFamily="34" charset="0"/>
                <a:cs typeface="Segoe UI" panose="020B0502040204020203" pitchFamily="34" charset="0"/>
              </a:rPr>
              <a:t>Thermal Energy Planning Software</a:t>
            </a:r>
            <a:endParaRPr lang="de-DE" sz="2400" b="1" dirty="0">
              <a:latin typeface="Segoe UI" panose="020B0502040204020203" pitchFamily="34" charset="0"/>
              <a:ea typeface="Segoe UI" panose="020B0502040204020203" pitchFamily="34" charset="0"/>
              <a:cs typeface="Segoe UI" panose="020B0502040204020203"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4923" b="9628"/>
          <a:stretch/>
        </p:blipFill>
        <p:spPr>
          <a:xfrm>
            <a:off x="0" y="1916832"/>
            <a:ext cx="9144000" cy="4608512"/>
          </a:xfrm>
          <a:prstGeom prst="rect">
            <a:avLst/>
          </a:prstGeom>
        </p:spPr>
      </p:pic>
      <p:graphicFrame>
        <p:nvGraphicFramePr>
          <p:cNvPr id="4" name="Diagram 3">
            <a:extLst>
              <a:ext uri="{FF2B5EF4-FFF2-40B4-BE49-F238E27FC236}">
                <a16:creationId xmlns:a16="http://schemas.microsoft.com/office/drawing/2014/main" id="{86AFFA32-691E-41CE-B350-9024C51E12F4}"/>
              </a:ext>
            </a:extLst>
          </p:cNvPr>
          <p:cNvGraphicFramePr/>
          <p:nvPr>
            <p:extLst>
              <p:ext uri="{D42A27DB-BD31-4B8C-83A1-F6EECF244321}">
                <p14:modId xmlns:p14="http://schemas.microsoft.com/office/powerpoint/2010/main" val="1007368011"/>
              </p:ext>
            </p:extLst>
          </p:nvPr>
        </p:nvGraphicFramePr>
        <p:xfrm>
          <a:off x="395536" y="2204864"/>
          <a:ext cx="8280920" cy="40324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6"/>
          <p:cNvSpPr txBox="1"/>
          <p:nvPr/>
        </p:nvSpPr>
        <p:spPr>
          <a:xfrm>
            <a:off x="1043608" y="6583292"/>
            <a:ext cx="6984776" cy="253916"/>
          </a:xfrm>
          <a:prstGeom prst="rect">
            <a:avLst/>
          </a:prstGeom>
          <a:noFill/>
        </p:spPr>
        <p:txBody>
          <a:bodyPr wrap="square" rtlCol="0">
            <a:spAutoFit/>
          </a:bodyPr>
          <a:lstStyle/>
          <a:p>
            <a:r>
              <a:rPr lang="de-DE" sz="1050" dirty="0"/>
              <a:t>Source: UNEP. District Energy in Cities. Unlocking the Potential of Energy Efficiency and Renewable Energy, Report. 2015.  </a:t>
            </a:r>
          </a:p>
        </p:txBody>
      </p:sp>
      <p:sp>
        <p:nvSpPr>
          <p:cNvPr id="7" name="TextBox 6"/>
          <p:cNvSpPr txBox="1"/>
          <p:nvPr/>
        </p:nvSpPr>
        <p:spPr>
          <a:xfrm>
            <a:off x="179512" y="767606"/>
            <a:ext cx="8784975" cy="1077218"/>
          </a:xfrm>
          <a:prstGeom prst="rect">
            <a:avLst/>
          </a:prstGeom>
          <a:noFill/>
        </p:spPr>
        <p:txBody>
          <a:bodyPr wrap="square" rtlCol="0">
            <a:spAutoFit/>
          </a:bodyPr>
          <a:lstStyle/>
          <a:p>
            <a:pPr algn="ctr"/>
            <a:r>
              <a:rPr lang="en-CA" sz="3200" b="1" dirty="0">
                <a:latin typeface="Segoe UI" panose="020B0502040204020203" pitchFamily="34" charset="0"/>
                <a:cs typeface="Segoe UI" panose="020B0502040204020203" pitchFamily="34" charset="0"/>
              </a:rPr>
              <a:t>Sustainability benefits of DHC systems for cities &amp; citizens</a:t>
            </a:r>
            <a:endParaRPr lang="en-GB" sz="3200" b="1" dirty="0">
              <a:latin typeface="Segoe UI" panose="020B0502040204020203" pitchFamily="34" charset="0"/>
              <a:cs typeface="Segoe UI" panose="020B0502040204020203" pitchFamily="34" charset="0"/>
            </a:endParaRPr>
          </a:p>
        </p:txBody>
      </p:sp>
      <p:sp>
        <p:nvSpPr>
          <p:cNvPr id="8" name="TextBox 7"/>
          <p:cNvSpPr txBox="1"/>
          <p:nvPr/>
        </p:nvSpPr>
        <p:spPr>
          <a:xfrm>
            <a:off x="179512" y="6217567"/>
            <a:ext cx="3240360" cy="307777"/>
          </a:xfrm>
          <a:prstGeom prst="rect">
            <a:avLst/>
          </a:prstGeom>
          <a:noFill/>
        </p:spPr>
        <p:txBody>
          <a:bodyPr wrap="square" rtlCol="0">
            <a:spAutoFit/>
          </a:bodyPr>
          <a:lstStyle/>
          <a:p>
            <a:r>
              <a:rPr lang="de-DE" sz="1400" dirty="0">
                <a:solidFill>
                  <a:schemeClr val="bg1"/>
                </a:solidFill>
              </a:rPr>
              <a:t>Picture: mbbirdy - istock</a:t>
            </a:r>
          </a:p>
        </p:txBody>
      </p:sp>
    </p:spTree>
    <p:extLst>
      <p:ext uri="{BB962C8B-B14F-4D97-AF65-F5344CB8AC3E}">
        <p14:creationId xmlns:p14="http://schemas.microsoft.com/office/powerpoint/2010/main" val="1264184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doran.ICLEIV2\Desktop\article photo 4.jpg"/>
          <p:cNvPicPr/>
          <p:nvPr/>
        </p:nvPicPr>
        <p:blipFill>
          <a:blip r:embed="rId3" cstate="print"/>
          <a:srcRect/>
          <a:stretch>
            <a:fillRect/>
          </a:stretch>
        </p:blipFill>
        <p:spPr bwMode="auto">
          <a:xfrm>
            <a:off x="0" y="1196752"/>
            <a:ext cx="9144000" cy="5235098"/>
          </a:xfrm>
          <a:prstGeom prst="rect">
            <a:avLst/>
          </a:prstGeom>
          <a:noFill/>
          <a:ln w="9525">
            <a:noFill/>
            <a:miter lim="800000"/>
            <a:headEnd/>
            <a:tailEnd/>
          </a:ln>
        </p:spPr>
      </p:pic>
      <p:sp>
        <p:nvSpPr>
          <p:cNvPr id="5" name="Título 1"/>
          <p:cNvSpPr txBox="1">
            <a:spLocks/>
          </p:cNvSpPr>
          <p:nvPr/>
        </p:nvSpPr>
        <p:spPr>
          <a:xfrm>
            <a:off x="1907704" y="2407196"/>
            <a:ext cx="5760640" cy="2389956"/>
          </a:xfrm>
          <a:prstGeom prst="rect">
            <a:avLst/>
          </a:prstGeom>
          <a:solidFill>
            <a:schemeClr val="bg1">
              <a:lumMod val="95000"/>
              <a:alpha val="83000"/>
            </a:schemeClr>
          </a:solidFill>
        </p:spPr>
        <p:txBody>
          <a:bodyPr vert="horz" lIns="91440" tIns="45720" rIns="91440" bIns="45720" rtlCol="0" anchor="ctr">
            <a:normAutofit/>
          </a:bodyPr>
          <a:lstStyle>
            <a:defPPr>
              <a:defRPr lang="de-DE"/>
            </a:defPPr>
            <a:lvl1pPr algn="ctr">
              <a:spcBef>
                <a:spcPct val="0"/>
              </a:spcBef>
              <a:buNone/>
              <a:defRPr sz="4400">
                <a:latin typeface="+mj-lt"/>
                <a:ea typeface="+mj-ea"/>
                <a:cs typeface="+mj-cs"/>
              </a:defRPr>
            </a:lvl1pPr>
          </a:lstStyle>
          <a:p>
            <a:r>
              <a:rPr lang="en-CA" dirty="0">
                <a:latin typeface="Segoe UI" panose="020B0502040204020203" pitchFamily="34" charset="0"/>
                <a:cs typeface="Segoe UI" panose="020B0502040204020203" pitchFamily="34" charset="0"/>
              </a:rPr>
              <a:t>Key challenges for rolling out DHC solutions today</a:t>
            </a:r>
            <a:endParaRPr lang="es-ES_tradnl" dirty="0">
              <a:latin typeface="Segoe UI" panose="020B0502040204020203" pitchFamily="34" charset="0"/>
              <a:cs typeface="Segoe UI" panose="020B0502040204020203" pitchFamily="34" charset="0"/>
            </a:endParaRPr>
          </a:p>
        </p:txBody>
      </p:sp>
      <p:sp>
        <p:nvSpPr>
          <p:cNvPr id="2" name="TextBox 1"/>
          <p:cNvSpPr txBox="1"/>
          <p:nvPr/>
        </p:nvSpPr>
        <p:spPr>
          <a:xfrm>
            <a:off x="-36512" y="6145559"/>
            <a:ext cx="4680520" cy="307777"/>
          </a:xfrm>
          <a:prstGeom prst="rect">
            <a:avLst/>
          </a:prstGeom>
          <a:noFill/>
        </p:spPr>
        <p:txBody>
          <a:bodyPr wrap="square" rtlCol="0">
            <a:spAutoFit/>
          </a:bodyPr>
          <a:lstStyle/>
          <a:p>
            <a:r>
              <a:rPr lang="de-DE" sz="1400" dirty="0">
                <a:solidFill>
                  <a:schemeClr val="bg1"/>
                </a:solidFill>
              </a:rPr>
              <a:t>Picture: Matthias Naumann -Alamy Stock Photo</a:t>
            </a:r>
          </a:p>
        </p:txBody>
      </p:sp>
    </p:spTree>
    <p:extLst>
      <p:ext uri="{BB962C8B-B14F-4D97-AF65-F5344CB8AC3E}">
        <p14:creationId xmlns:p14="http://schemas.microsoft.com/office/powerpoint/2010/main" val="2033068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8631"/>
          <a:stretch/>
        </p:blipFill>
        <p:spPr>
          <a:xfrm>
            <a:off x="-18670" y="1268760"/>
            <a:ext cx="9178379" cy="5589240"/>
          </a:xfrm>
          <a:prstGeom prst="rect">
            <a:avLst/>
          </a:prstGeom>
        </p:spPr>
      </p:pic>
      <p:graphicFrame>
        <p:nvGraphicFramePr>
          <p:cNvPr id="6" name="Diagram 5"/>
          <p:cNvGraphicFramePr>
            <a:graphicFrameLocks/>
          </p:cNvGraphicFramePr>
          <p:nvPr>
            <p:extLst>
              <p:ext uri="{D42A27DB-BD31-4B8C-83A1-F6EECF244321}">
                <p14:modId xmlns:p14="http://schemas.microsoft.com/office/powerpoint/2010/main" val="3049682894"/>
              </p:ext>
            </p:extLst>
          </p:nvPr>
        </p:nvGraphicFramePr>
        <p:xfrm>
          <a:off x="-1548680" y="2747493"/>
          <a:ext cx="7848872" cy="39218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ontent Placeholder 1"/>
          <p:cNvSpPr>
            <a:spLocks noGrp="1"/>
          </p:cNvSpPr>
          <p:nvPr>
            <p:ph idx="1"/>
          </p:nvPr>
        </p:nvSpPr>
        <p:spPr>
          <a:xfrm>
            <a:off x="432341" y="1628800"/>
            <a:ext cx="8255769" cy="758653"/>
          </a:xfrm>
        </p:spPr>
        <p:txBody>
          <a:bodyPr/>
          <a:lstStyle/>
          <a:p>
            <a:r>
              <a:rPr lang="en-US" sz="1600" dirty="0"/>
              <a:t>Planning processes for district heating and cooling networks is resource-demanding and requires further alignment with local energy and climate reduction goals.</a:t>
            </a:r>
            <a:endParaRPr lang="en-GB" sz="1600" dirty="0"/>
          </a:p>
        </p:txBody>
      </p:sp>
      <p:sp>
        <p:nvSpPr>
          <p:cNvPr id="8" name="Title 3"/>
          <p:cNvSpPr>
            <a:spLocks noGrp="1"/>
          </p:cNvSpPr>
          <p:nvPr>
            <p:ph type="title"/>
          </p:nvPr>
        </p:nvSpPr>
        <p:spPr>
          <a:xfrm>
            <a:off x="432341" y="908720"/>
            <a:ext cx="8338483" cy="523220"/>
          </a:xfrm>
          <a:noFill/>
          <a:extLst/>
        </p:spPr>
        <p:txBody>
          <a:bodyPr wrap="square" rtlCol="0">
            <a:spAutoFit/>
          </a:bodyPr>
          <a:lstStyle/>
          <a:p>
            <a:pPr algn="l" eaLnBrk="1" hangingPunct="1"/>
            <a:r>
              <a:rPr lang="en-US" sz="2800" b="1" dirty="0">
                <a:ea typeface="+mn-ea"/>
              </a:rPr>
              <a:t>Challenges for DHC system planning today</a:t>
            </a:r>
            <a:endParaRPr lang="en-GB" sz="2800" b="1" dirty="0">
              <a:ea typeface="+mn-ea"/>
            </a:endParaRPr>
          </a:p>
        </p:txBody>
      </p:sp>
      <p:graphicFrame>
        <p:nvGraphicFramePr>
          <p:cNvPr id="9" name="Diagram 8"/>
          <p:cNvGraphicFramePr>
            <a:graphicFrameLocks/>
          </p:cNvGraphicFramePr>
          <p:nvPr>
            <p:extLst>
              <p:ext uri="{D42A27DB-BD31-4B8C-83A1-F6EECF244321}">
                <p14:modId xmlns:p14="http://schemas.microsoft.com/office/powerpoint/2010/main" val="2128878469"/>
              </p:ext>
            </p:extLst>
          </p:nvPr>
        </p:nvGraphicFramePr>
        <p:xfrm>
          <a:off x="2771800" y="2747493"/>
          <a:ext cx="7704856" cy="39218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737575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7" y="1261430"/>
            <a:ext cx="9144000" cy="5158933"/>
          </a:xfrm>
          <a:prstGeom prst="rect">
            <a:avLst/>
          </a:prstGeom>
        </p:spPr>
      </p:pic>
      <p:sp>
        <p:nvSpPr>
          <p:cNvPr id="4" name="TextBox 3"/>
          <p:cNvSpPr txBox="1"/>
          <p:nvPr/>
        </p:nvSpPr>
        <p:spPr>
          <a:xfrm>
            <a:off x="1907704" y="2204864"/>
            <a:ext cx="5760640" cy="2664296"/>
          </a:xfrm>
          <a:prstGeom prst="rect">
            <a:avLst/>
          </a:prstGeom>
          <a:solidFill>
            <a:schemeClr val="bg1">
              <a:lumMod val="95000"/>
              <a:alpha val="85000"/>
            </a:schemeClr>
          </a:solidFill>
        </p:spPr>
        <p:txBody>
          <a:bodyPr vert="horz" lIns="91440" tIns="45720" rIns="91440" bIns="45720" rtlCol="0" anchor="ctr">
            <a:normAutofit lnSpcReduction="10000"/>
          </a:bodyPr>
          <a:lstStyle>
            <a:defPPr>
              <a:defRPr lang="de-DE"/>
            </a:defPPr>
            <a:lvl1pPr algn="ctr">
              <a:spcBef>
                <a:spcPct val="0"/>
              </a:spcBef>
              <a:buNone/>
              <a:defRPr sz="6000">
                <a:latin typeface="+mj-lt"/>
                <a:ea typeface="+mj-ea"/>
                <a:cs typeface="+mj-cs"/>
              </a:defRPr>
            </a:lvl1pPr>
          </a:lstStyle>
          <a:p>
            <a:r>
              <a:rPr lang="en-GB" sz="4400" dirty="0">
                <a:latin typeface="Segoe UI" panose="020B0502040204020203" pitchFamily="34" charset="0"/>
                <a:cs typeface="Segoe UI" panose="020B0502040204020203" pitchFamily="34" charset="0"/>
              </a:rPr>
              <a:t>THERMOS - </a:t>
            </a:r>
          </a:p>
          <a:p>
            <a:r>
              <a:rPr lang="en-GB" sz="4400" dirty="0">
                <a:latin typeface="Segoe UI" panose="020B0502040204020203" pitchFamily="34" charset="0"/>
                <a:cs typeface="Segoe UI" panose="020B0502040204020203" pitchFamily="34" charset="0"/>
              </a:rPr>
              <a:t>A tool to accelerate an affordable energy transition</a:t>
            </a:r>
          </a:p>
        </p:txBody>
      </p:sp>
      <p:sp>
        <p:nvSpPr>
          <p:cNvPr id="3" name="TextBox 2"/>
          <p:cNvSpPr txBox="1"/>
          <p:nvPr/>
        </p:nvSpPr>
        <p:spPr>
          <a:xfrm>
            <a:off x="0" y="6145559"/>
            <a:ext cx="3779912" cy="307777"/>
          </a:xfrm>
          <a:prstGeom prst="rect">
            <a:avLst/>
          </a:prstGeom>
          <a:noFill/>
        </p:spPr>
        <p:txBody>
          <a:bodyPr wrap="square" rtlCol="0">
            <a:spAutoFit/>
          </a:bodyPr>
          <a:lstStyle/>
          <a:p>
            <a:r>
              <a:rPr lang="de-DE" sz="1400" dirty="0">
                <a:solidFill>
                  <a:schemeClr val="bg1"/>
                </a:solidFill>
              </a:rPr>
              <a:t>Picture: Drazen Lovric - istock</a:t>
            </a:r>
          </a:p>
        </p:txBody>
      </p:sp>
    </p:spTree>
    <p:extLst>
      <p:ext uri="{BB962C8B-B14F-4D97-AF65-F5344CB8AC3E}">
        <p14:creationId xmlns:p14="http://schemas.microsoft.com/office/powerpoint/2010/main" val="603063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0" y="2348880"/>
            <a:ext cx="9252519" cy="4509120"/>
          </a:xfrm>
          <a:prstGeom prst="rect">
            <a:avLst/>
          </a:prstGeom>
        </p:spPr>
      </p:pic>
      <p:graphicFrame>
        <p:nvGraphicFramePr>
          <p:cNvPr id="6" name="Diagram 5"/>
          <p:cNvGraphicFramePr>
            <a:graphicFrameLocks/>
          </p:cNvGraphicFramePr>
          <p:nvPr>
            <p:extLst>
              <p:ext uri="{D42A27DB-BD31-4B8C-83A1-F6EECF244321}">
                <p14:modId xmlns:p14="http://schemas.microsoft.com/office/powerpoint/2010/main" val="2660570245"/>
              </p:ext>
            </p:extLst>
          </p:nvPr>
        </p:nvGraphicFramePr>
        <p:xfrm>
          <a:off x="-1620688" y="3068961"/>
          <a:ext cx="7344816" cy="35283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itle 3"/>
          <p:cNvSpPr>
            <a:spLocks noGrp="1"/>
          </p:cNvSpPr>
          <p:nvPr>
            <p:ph type="title"/>
          </p:nvPr>
        </p:nvSpPr>
        <p:spPr>
          <a:xfrm>
            <a:off x="348497" y="1052736"/>
            <a:ext cx="8338483" cy="95410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p>
            <a:pPr eaLnBrk="1" hangingPunct="1"/>
            <a:r>
              <a:rPr lang="en-US" sz="2800" b="1" dirty="0">
                <a:ea typeface="+mn-ea"/>
              </a:rPr>
              <a:t>THERMOS - a</a:t>
            </a:r>
            <a:r>
              <a:rPr lang="en-US" sz="2800" b="1" dirty="0"/>
              <a:t>n </a:t>
            </a:r>
            <a:r>
              <a:rPr lang="en-GB" sz="2800" b="1" dirty="0"/>
              <a:t>open-source software </a:t>
            </a:r>
            <a:r>
              <a:rPr lang="en-US" sz="2800" b="1" dirty="0"/>
              <a:t>designed to identify</a:t>
            </a:r>
            <a:r>
              <a:rPr lang="en-US" sz="2800" b="1" dirty="0">
                <a:ea typeface="+mn-ea"/>
              </a:rPr>
              <a:t> your optimal solution</a:t>
            </a:r>
            <a:endParaRPr lang="en-GB" sz="2800" b="1" dirty="0">
              <a:ea typeface="+mn-ea"/>
            </a:endParaRPr>
          </a:p>
        </p:txBody>
      </p:sp>
      <p:graphicFrame>
        <p:nvGraphicFramePr>
          <p:cNvPr id="9" name="Diagram 8"/>
          <p:cNvGraphicFramePr>
            <a:graphicFrameLocks/>
          </p:cNvGraphicFramePr>
          <p:nvPr>
            <p:extLst>
              <p:ext uri="{D42A27DB-BD31-4B8C-83A1-F6EECF244321}">
                <p14:modId xmlns:p14="http://schemas.microsoft.com/office/powerpoint/2010/main" val="3582215976"/>
              </p:ext>
            </p:extLst>
          </p:nvPr>
        </p:nvGraphicFramePr>
        <p:xfrm>
          <a:off x="3563888" y="3068960"/>
          <a:ext cx="7416824" cy="352839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091936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7"/>
          <p:cNvSpPr>
            <a:spLocks noGrp="1"/>
          </p:cNvSpPr>
          <p:nvPr>
            <p:ph type="title"/>
          </p:nvPr>
        </p:nvSpPr>
        <p:spPr>
          <a:xfrm>
            <a:off x="0" y="1007647"/>
            <a:ext cx="9144000" cy="863600"/>
          </a:xfrm>
        </p:spPr>
        <p:txBody>
          <a:bodyPr/>
          <a:lstStyle/>
          <a:p>
            <a:pPr eaLnBrk="1" hangingPunct="1"/>
            <a:r>
              <a:rPr lang="en-GB" sz="3400" b="1" dirty="0"/>
              <a:t>Optimal solutions for 4 key scenarios</a:t>
            </a:r>
            <a:endParaRPr lang="en-GB" altLang="de-DE" sz="3400" b="1" i="1" dirty="0">
              <a:latin typeface="Segoe UI Light" panose="020B0502040204020203" pitchFamily="34" charset="0"/>
            </a:endParaRPr>
          </a:p>
        </p:txBody>
      </p:sp>
      <p:sp>
        <p:nvSpPr>
          <p:cNvPr id="2" name="Rechteck 1"/>
          <p:cNvSpPr/>
          <p:nvPr/>
        </p:nvSpPr>
        <p:spPr>
          <a:xfrm>
            <a:off x="431540" y="1813929"/>
            <a:ext cx="8280920" cy="750975"/>
          </a:xfrm>
          <a:prstGeom prst="rect">
            <a:avLst/>
          </a:prstGeom>
        </p:spPr>
        <p:txBody>
          <a:bodyPr wrap="square">
            <a:spAutoFit/>
          </a:bodyPr>
          <a:lstStyle/>
          <a:p>
            <a:pPr algn="ctr">
              <a:lnSpc>
                <a:spcPct val="107000"/>
              </a:lnSpc>
              <a:spcAft>
                <a:spcPts val="800"/>
              </a:spcAft>
            </a:pPr>
            <a:r>
              <a:rPr lang="en-GB" sz="2000" dirty="0">
                <a:solidFill>
                  <a:srgbClr val="000000"/>
                </a:solidFill>
                <a:latin typeface="Segoe UI" panose="020B0502040204020203" pitchFamily="34" charset="0"/>
                <a:ea typeface="Segoe UI" panose="020B0502040204020203" pitchFamily="34" charset="0"/>
                <a:cs typeface="Segoe UI" panose="020B0502040204020203" pitchFamily="34" charset="0"/>
              </a:rPr>
              <a:t>THERMOS is designed around four main scenarios of thermal network planning solutions</a:t>
            </a:r>
            <a:r>
              <a:rPr lang="en-GB" dirty="0">
                <a:solidFill>
                  <a:srgbClr val="000000"/>
                </a:solidFill>
                <a:latin typeface="Segoe UI" panose="020B0502040204020203" pitchFamily="34" charset="0"/>
                <a:ea typeface="Segoe UI" panose="020B0502040204020203" pitchFamily="34" charset="0"/>
                <a:cs typeface="Segoe UI" panose="020B0502040204020203" pitchFamily="34" charset="0"/>
              </a:rPr>
              <a:t>.</a:t>
            </a:r>
            <a:endParaRPr lang="de-DE" dirty="0">
              <a:effectLst/>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42507105"/>
              </p:ext>
            </p:extLst>
          </p:nvPr>
        </p:nvGraphicFramePr>
        <p:xfrm>
          <a:off x="579506" y="2420888"/>
          <a:ext cx="8229600" cy="4248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683568" y="4293096"/>
            <a:ext cx="327986"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a:t>
            </a:r>
          </a:p>
        </p:txBody>
      </p:sp>
      <p:sp>
        <p:nvSpPr>
          <p:cNvPr id="6" name="Oval 5"/>
          <p:cNvSpPr/>
          <p:nvPr/>
        </p:nvSpPr>
        <p:spPr>
          <a:xfrm>
            <a:off x="2699792" y="4293096"/>
            <a:ext cx="327986"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sp>
        <p:nvSpPr>
          <p:cNvPr id="7" name="Oval 6"/>
          <p:cNvSpPr/>
          <p:nvPr/>
        </p:nvSpPr>
        <p:spPr>
          <a:xfrm>
            <a:off x="4716016" y="4293096"/>
            <a:ext cx="327986"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a:t>
            </a:r>
          </a:p>
        </p:txBody>
      </p:sp>
      <p:sp>
        <p:nvSpPr>
          <p:cNvPr id="8" name="Oval 7"/>
          <p:cNvSpPr/>
          <p:nvPr/>
        </p:nvSpPr>
        <p:spPr>
          <a:xfrm>
            <a:off x="6732240" y="4293096"/>
            <a:ext cx="327986"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4</a:t>
            </a:r>
          </a:p>
        </p:txBody>
      </p:sp>
    </p:spTree>
    <p:extLst>
      <p:ext uri="{BB962C8B-B14F-4D97-AF65-F5344CB8AC3E}">
        <p14:creationId xmlns:p14="http://schemas.microsoft.com/office/powerpoint/2010/main" val="1541183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7"/>
          <p:cNvGrpSpPr/>
          <p:nvPr/>
        </p:nvGrpSpPr>
        <p:grpSpPr>
          <a:xfrm>
            <a:off x="598858" y="1556792"/>
            <a:ext cx="5701333" cy="1584175"/>
            <a:chOff x="611560" y="1340768"/>
            <a:chExt cx="5824439" cy="1742591"/>
          </a:xfrm>
        </p:grpSpPr>
        <p:sp>
          <p:nvSpPr>
            <p:cNvPr id="6" name="Rounded Rectangle 5"/>
            <p:cNvSpPr/>
            <p:nvPr/>
          </p:nvSpPr>
          <p:spPr>
            <a:xfrm>
              <a:off x="683569" y="1556790"/>
              <a:ext cx="5752430" cy="1526569"/>
            </a:xfrm>
            <a:prstGeom prst="roundRect">
              <a:avLst>
                <a:gd name="adj" fmla="val 7849"/>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611560" y="1340768"/>
              <a:ext cx="3096343" cy="14257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9" name="TextBox 8"/>
          <p:cNvSpPr txBox="1"/>
          <p:nvPr/>
        </p:nvSpPr>
        <p:spPr>
          <a:xfrm>
            <a:off x="2170335" y="1575842"/>
            <a:ext cx="1321545" cy="338554"/>
          </a:xfrm>
          <a:prstGeom prst="rect">
            <a:avLst/>
          </a:prstGeom>
          <a:noFill/>
        </p:spPr>
        <p:txBody>
          <a:bodyPr wrap="square" rtlCol="0">
            <a:spAutoFit/>
          </a:bodyPr>
          <a:lstStyle/>
          <a:p>
            <a:r>
              <a:rPr lang="en-GB" sz="1600" b="1" dirty="0">
                <a:solidFill>
                  <a:schemeClr val="accent1">
                    <a:lumMod val="75000"/>
                  </a:schemeClr>
                </a:solidFill>
                <a:latin typeface="Segoe UI" panose="020B0502040204020203" pitchFamily="34" charset="0"/>
                <a:cs typeface="Segoe UI" panose="020B0502040204020203" pitchFamily="34" charset="0"/>
              </a:rPr>
              <a:t>Description</a:t>
            </a:r>
          </a:p>
        </p:txBody>
      </p:sp>
      <p:sp>
        <p:nvSpPr>
          <p:cNvPr id="10" name="TextBox 9"/>
          <p:cNvSpPr txBox="1"/>
          <p:nvPr/>
        </p:nvSpPr>
        <p:spPr>
          <a:xfrm>
            <a:off x="2183037" y="1933446"/>
            <a:ext cx="4000204" cy="1077218"/>
          </a:xfrm>
          <a:prstGeom prst="rect">
            <a:avLst/>
          </a:prstGeom>
          <a:noFill/>
        </p:spPr>
        <p:txBody>
          <a:bodyPr wrap="square" rtlCol="0">
            <a:spAutoFit/>
          </a:bodyPr>
          <a:lstStyle/>
          <a:p>
            <a:pPr lvl="0"/>
            <a:r>
              <a:rPr lang="en-GB" sz="1600" dirty="0">
                <a:latin typeface="Segoe UI" panose="020B0502040204020203" pitchFamily="34" charset="0"/>
                <a:cs typeface="Segoe UI" panose="020B0502040204020203" pitchFamily="34" charset="0"/>
              </a:rPr>
              <a:t>Instant high-resolution address-level mapping with an open-source application. THERMOS can be applied anywhere there is appropriate mapping data.  </a:t>
            </a:r>
            <a:endParaRPr lang="de-DE" sz="1600" dirty="0">
              <a:latin typeface="Segoe UI" panose="020B0502040204020203" pitchFamily="34" charset="0"/>
              <a:cs typeface="Segoe UI" panose="020B0502040204020203" pitchFamily="34" charset="0"/>
            </a:endParaRPr>
          </a:p>
        </p:txBody>
      </p:sp>
      <p:grpSp>
        <p:nvGrpSpPr>
          <p:cNvPr id="11" name="Group 28"/>
          <p:cNvGrpSpPr/>
          <p:nvPr/>
        </p:nvGrpSpPr>
        <p:grpSpPr>
          <a:xfrm>
            <a:off x="670866" y="3522031"/>
            <a:ext cx="7789565" cy="3147329"/>
            <a:chOff x="683568" y="1412776"/>
            <a:chExt cx="3456384" cy="3093823"/>
          </a:xfrm>
        </p:grpSpPr>
        <p:sp>
          <p:nvSpPr>
            <p:cNvPr id="12" name="Rounded Rectangle 11"/>
            <p:cNvSpPr/>
            <p:nvPr/>
          </p:nvSpPr>
          <p:spPr>
            <a:xfrm>
              <a:off x="683568" y="1556793"/>
              <a:ext cx="3456384" cy="2949806"/>
            </a:xfrm>
            <a:prstGeom prst="roundRect">
              <a:avLst>
                <a:gd name="adj" fmla="val 2606"/>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p:cNvSpPr/>
            <p:nvPr/>
          </p:nvSpPr>
          <p:spPr>
            <a:xfrm>
              <a:off x="827585" y="1412776"/>
              <a:ext cx="985211" cy="576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4" name="TextBox 13"/>
          <p:cNvSpPr txBox="1"/>
          <p:nvPr/>
        </p:nvSpPr>
        <p:spPr>
          <a:xfrm>
            <a:off x="1450255" y="3429000"/>
            <a:ext cx="1465561" cy="338554"/>
          </a:xfrm>
          <a:prstGeom prst="rect">
            <a:avLst/>
          </a:prstGeom>
          <a:noFill/>
        </p:spPr>
        <p:txBody>
          <a:bodyPr wrap="square" rtlCol="0">
            <a:spAutoFit/>
          </a:bodyPr>
          <a:lstStyle/>
          <a:p>
            <a:r>
              <a:rPr lang="en-GB" sz="1600" b="1" dirty="0">
                <a:solidFill>
                  <a:schemeClr val="accent1">
                    <a:lumMod val="75000"/>
                  </a:schemeClr>
                </a:solidFill>
                <a:latin typeface="Segoe UI" panose="020B0502040204020203" pitchFamily="34" charset="0"/>
                <a:cs typeface="Segoe UI" panose="020B0502040204020203" pitchFamily="34" charset="0"/>
              </a:rPr>
              <a:t>Key Features</a:t>
            </a:r>
          </a:p>
        </p:txBody>
      </p:sp>
      <p:sp>
        <p:nvSpPr>
          <p:cNvPr id="20" name="TextBox 19"/>
          <p:cNvSpPr txBox="1"/>
          <p:nvPr/>
        </p:nvSpPr>
        <p:spPr>
          <a:xfrm>
            <a:off x="696266" y="3717032"/>
            <a:ext cx="7476134" cy="3077766"/>
          </a:xfrm>
          <a:prstGeom prst="rect">
            <a:avLst/>
          </a:prstGeom>
          <a:noFill/>
        </p:spPr>
        <p:txBody>
          <a:bodyPr wrap="square" rtlCol="0">
            <a:spAutoFit/>
          </a:bodyPr>
          <a:lstStyle/>
          <a:p>
            <a:pPr marL="266700" lvl="0" indent="-177800">
              <a:buFont typeface="Arial" pitchFamily="34" charset="0"/>
              <a:buChar char="•"/>
              <a:tabLst>
                <a:tab pos="355600" algn="l"/>
              </a:tabLst>
            </a:pPr>
            <a:r>
              <a:rPr lang="en-GB" sz="1600" dirty="0">
                <a:latin typeface="Segoe UI" panose="020B0502040204020203" pitchFamily="34" charset="0"/>
                <a:cs typeface="Segoe UI" panose="020B0502040204020203" pitchFamily="34" charset="0"/>
              </a:rPr>
              <a:t>Instant high-resolution address-level mapping with an open-source application;</a:t>
            </a:r>
          </a:p>
          <a:p>
            <a:pPr marL="266700" indent="-177800">
              <a:buFont typeface="Arial" pitchFamily="34" charset="0"/>
              <a:buChar char="•"/>
              <a:tabLst>
                <a:tab pos="355600" algn="l"/>
              </a:tabLst>
            </a:pPr>
            <a:r>
              <a:rPr lang="en-GB" sz="1600" dirty="0">
                <a:latin typeface="Segoe UI" panose="020B0502040204020203" pitchFamily="34" charset="0"/>
                <a:cs typeface="Segoe UI" panose="020B0502040204020203" pitchFamily="34" charset="0"/>
              </a:rPr>
              <a:t>Built-in energy demand estimations from </a:t>
            </a:r>
            <a:r>
              <a:rPr lang="en-US" sz="1600" dirty="0" err="1">
                <a:latin typeface="Segoe UI" panose="020B0502040204020203" pitchFamily="34" charset="0"/>
                <a:cs typeface="Segoe UI" panose="020B0502040204020203" pitchFamily="34" charset="0"/>
              </a:rPr>
              <a:t>OpenStreetMap</a:t>
            </a:r>
            <a:r>
              <a:rPr lang="en-US" sz="1600" dirty="0">
                <a:latin typeface="Segoe UI" panose="020B0502040204020203" pitchFamily="34" charset="0"/>
                <a:cs typeface="Segoe UI" panose="020B0502040204020203" pitchFamily="34" charset="0"/>
              </a:rPr>
              <a:t> (OSM) or local GIS data;</a:t>
            </a:r>
            <a:endParaRPr lang="en-GB" sz="1600" b="1" dirty="0">
              <a:latin typeface="Segoe UI" panose="020B0502040204020203" pitchFamily="34" charset="0"/>
              <a:cs typeface="Segoe UI" panose="020B0502040204020203" pitchFamily="34" charset="0"/>
            </a:endParaRPr>
          </a:p>
          <a:p>
            <a:pPr marL="723900" lvl="1" indent="-177800">
              <a:buFont typeface="Arial" pitchFamily="34" charset="0"/>
              <a:buChar char="•"/>
              <a:tabLst>
                <a:tab pos="355600" algn="l"/>
              </a:tabLst>
            </a:pPr>
            <a:r>
              <a:rPr lang="en-GB" sz="1600" dirty="0">
                <a:latin typeface="Segoe UI" panose="020B0502040204020203" pitchFamily="34" charset="0"/>
                <a:cs typeface="Segoe UI" panose="020B0502040204020203" pitchFamily="34" charset="0"/>
              </a:rPr>
              <a:t>Maps can be created either automatically from OSM, or from your own shapefiles </a:t>
            </a:r>
          </a:p>
          <a:p>
            <a:pPr marL="723900" lvl="1" indent="-177800">
              <a:buFont typeface="Arial" pitchFamily="34" charset="0"/>
              <a:buChar char="•"/>
              <a:tabLst>
                <a:tab pos="355600" algn="l"/>
              </a:tabLst>
            </a:pPr>
            <a:r>
              <a:rPr lang="en-GB" sz="1600" dirty="0">
                <a:latin typeface="Segoe UI" panose="020B0502040204020203" pitchFamily="34" charset="0"/>
                <a:cs typeface="Segoe UI" panose="020B0502040204020203" pitchFamily="34" charset="0"/>
              </a:rPr>
              <a:t>Demand estimates can be calculated automatically based on 3D building geometries (assuming LIDAR or building height data is available), or you can upload or enter your own values</a:t>
            </a:r>
          </a:p>
          <a:p>
            <a:pPr marL="266700" indent="-177800">
              <a:buFont typeface="Arial" pitchFamily="34" charset="0"/>
              <a:buChar char="•"/>
              <a:tabLst>
                <a:tab pos="355600" algn="l"/>
              </a:tabLst>
            </a:pPr>
            <a:r>
              <a:rPr lang="en-US" sz="1600" dirty="0">
                <a:latin typeface="Segoe UI" panose="020B0502040204020203" pitchFamily="34" charset="0"/>
                <a:cs typeface="Segoe UI" panose="020B0502040204020203" pitchFamily="34" charset="0"/>
              </a:rPr>
              <a:t>Rapid generation of local heat density maps</a:t>
            </a:r>
          </a:p>
          <a:p>
            <a:pPr marL="266700" indent="-177800">
              <a:buFont typeface="Arial" pitchFamily="34" charset="0"/>
              <a:buChar char="•"/>
              <a:tabLst>
                <a:tab pos="355600" algn="l"/>
              </a:tabLst>
            </a:pPr>
            <a:r>
              <a:rPr lang="en-GB" sz="1600" dirty="0">
                <a:latin typeface="Segoe UI" panose="020B0502040204020203" pitchFamily="34" charset="0"/>
                <a:cs typeface="Segoe UI" panose="020B0502040204020203" pitchFamily="34" charset="0"/>
              </a:rPr>
              <a:t>Optional in-map editing of infrastructure or heat demands;</a:t>
            </a:r>
          </a:p>
          <a:p>
            <a:pPr marL="266700" indent="-177800">
              <a:buFont typeface="Arial" pitchFamily="34" charset="0"/>
              <a:buChar char="•"/>
              <a:tabLst>
                <a:tab pos="355600" algn="l"/>
              </a:tabLst>
            </a:pPr>
            <a:endParaRPr lang="en-US" dirty="0"/>
          </a:p>
        </p:txBody>
      </p:sp>
      <p:sp>
        <p:nvSpPr>
          <p:cNvPr id="22" name="Title 7"/>
          <p:cNvSpPr txBox="1">
            <a:spLocks/>
          </p:cNvSpPr>
          <p:nvPr/>
        </p:nvSpPr>
        <p:spPr bwMode="auto">
          <a:xfrm>
            <a:off x="251520" y="693192"/>
            <a:ext cx="8556251"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Segoe UI" pitchFamily="34" charset="0"/>
                <a:ea typeface="Segoe UI" pitchFamily="34" charset="0"/>
                <a:cs typeface="Segoe UI" pitchFamily="34" charset="0"/>
              </a:defRPr>
            </a:lvl1pPr>
            <a:lvl2pPr algn="ctr" rtl="0" eaLnBrk="0" fontAlgn="base" hangingPunct="0">
              <a:spcBef>
                <a:spcPct val="0"/>
              </a:spcBef>
              <a:spcAft>
                <a:spcPct val="0"/>
              </a:spcAft>
              <a:defRPr sz="4400">
                <a:solidFill>
                  <a:schemeClr val="tx1"/>
                </a:solidFill>
                <a:latin typeface="Segoe UI" pitchFamily="34" charset="0"/>
                <a:cs typeface="Segoe UI" pitchFamily="34" charset="0"/>
              </a:defRPr>
            </a:lvl2pPr>
            <a:lvl3pPr algn="ctr" rtl="0" eaLnBrk="0" fontAlgn="base" hangingPunct="0">
              <a:spcBef>
                <a:spcPct val="0"/>
              </a:spcBef>
              <a:spcAft>
                <a:spcPct val="0"/>
              </a:spcAft>
              <a:defRPr sz="4400">
                <a:solidFill>
                  <a:schemeClr val="tx1"/>
                </a:solidFill>
                <a:latin typeface="Segoe UI" pitchFamily="34" charset="0"/>
                <a:cs typeface="Segoe UI" pitchFamily="34" charset="0"/>
              </a:defRPr>
            </a:lvl3pPr>
            <a:lvl4pPr algn="ctr" rtl="0" eaLnBrk="0" fontAlgn="base" hangingPunct="0">
              <a:spcBef>
                <a:spcPct val="0"/>
              </a:spcBef>
              <a:spcAft>
                <a:spcPct val="0"/>
              </a:spcAft>
              <a:defRPr sz="4400">
                <a:solidFill>
                  <a:schemeClr val="tx1"/>
                </a:solidFill>
                <a:latin typeface="Segoe UI" pitchFamily="34" charset="0"/>
                <a:cs typeface="Segoe UI" pitchFamily="34" charset="0"/>
              </a:defRPr>
            </a:lvl4pPr>
            <a:lvl5pPr algn="ctr" rtl="0" eaLnBrk="0" fontAlgn="base" hangingPunct="0">
              <a:spcBef>
                <a:spcPct val="0"/>
              </a:spcBef>
              <a:spcAft>
                <a:spcPct val="0"/>
              </a:spcAft>
              <a:defRPr sz="4400">
                <a:solidFill>
                  <a:schemeClr val="tx1"/>
                </a:solidFill>
                <a:latin typeface="Segoe UI" pitchFamily="34" charset="0"/>
                <a:cs typeface="Segoe UI" pitchFamily="34" charset="0"/>
              </a:defRPr>
            </a:lvl5pPr>
            <a:lvl6pPr marL="457200" algn="ctr" rtl="0" fontAlgn="base">
              <a:spcBef>
                <a:spcPct val="0"/>
              </a:spcBef>
              <a:spcAft>
                <a:spcPct val="0"/>
              </a:spcAft>
              <a:defRPr sz="4400">
                <a:solidFill>
                  <a:schemeClr val="tx1"/>
                </a:solidFill>
                <a:latin typeface="Segoe UI" pitchFamily="34" charset="0"/>
                <a:cs typeface="Segoe UI" pitchFamily="34" charset="0"/>
              </a:defRPr>
            </a:lvl6pPr>
            <a:lvl7pPr marL="914400" algn="ctr" rtl="0" fontAlgn="base">
              <a:spcBef>
                <a:spcPct val="0"/>
              </a:spcBef>
              <a:spcAft>
                <a:spcPct val="0"/>
              </a:spcAft>
              <a:defRPr sz="4400">
                <a:solidFill>
                  <a:schemeClr val="tx1"/>
                </a:solidFill>
                <a:latin typeface="Segoe UI" pitchFamily="34" charset="0"/>
                <a:cs typeface="Segoe UI" pitchFamily="34" charset="0"/>
              </a:defRPr>
            </a:lvl7pPr>
            <a:lvl8pPr marL="1371600" algn="ctr" rtl="0" fontAlgn="base">
              <a:spcBef>
                <a:spcPct val="0"/>
              </a:spcBef>
              <a:spcAft>
                <a:spcPct val="0"/>
              </a:spcAft>
              <a:defRPr sz="4400">
                <a:solidFill>
                  <a:schemeClr val="tx1"/>
                </a:solidFill>
                <a:latin typeface="Segoe UI" pitchFamily="34" charset="0"/>
                <a:cs typeface="Segoe UI" pitchFamily="34" charset="0"/>
              </a:defRPr>
            </a:lvl8pPr>
            <a:lvl9pPr marL="1828800" algn="ctr" rtl="0" fontAlgn="base">
              <a:spcBef>
                <a:spcPct val="0"/>
              </a:spcBef>
              <a:spcAft>
                <a:spcPct val="0"/>
              </a:spcAft>
              <a:defRPr sz="4400">
                <a:solidFill>
                  <a:schemeClr val="tx1"/>
                </a:solidFill>
                <a:latin typeface="Segoe UI" pitchFamily="34" charset="0"/>
                <a:cs typeface="Segoe UI" pitchFamily="34" charset="0"/>
              </a:defRPr>
            </a:lvl9pPr>
          </a:lstStyle>
          <a:p>
            <a:pPr eaLnBrk="1" hangingPunct="1"/>
            <a:r>
              <a:rPr lang="de-DE" sz="2800" b="1" dirty="0"/>
              <a:t>Energy Demand Mapping</a:t>
            </a:r>
            <a:endParaRPr lang="en-US" sz="2800" b="1" dirty="0"/>
          </a:p>
        </p:txBody>
      </p:sp>
      <p:pic>
        <p:nvPicPr>
          <p:cNvPr id="23" name="Picture 4" descr="interface thermos crop.png"/>
          <p:cNvPicPr>
            <a:picLocks noChangeAspect="1"/>
          </p:cNvPicPr>
          <p:nvPr/>
        </p:nvPicPr>
        <p:blipFill rotWithShape="1">
          <a:blip r:embed="rId3" cstate="print"/>
          <a:srcRect t="2788" r="2586"/>
          <a:stretch/>
        </p:blipFill>
        <p:spPr>
          <a:xfrm>
            <a:off x="6555982" y="1599229"/>
            <a:ext cx="2480514" cy="1530569"/>
          </a:xfrm>
          <a:prstGeom prst="rect">
            <a:avLst/>
          </a:prstGeom>
        </p:spPr>
      </p:pic>
      <p:pic>
        <p:nvPicPr>
          <p:cNvPr id="25" name="Grafik 5"/>
          <p:cNvPicPr>
            <a:picLocks noChangeAspect="1"/>
          </p:cNvPicPr>
          <p:nvPr/>
        </p:nvPicPr>
        <p:blipFill rotWithShape="1">
          <a:blip r:embed="rId4" cstate="print">
            <a:extLst>
              <a:ext uri="{28A0092B-C50C-407E-A947-70E740481C1C}">
                <a14:useLocalDpi xmlns:a14="http://schemas.microsoft.com/office/drawing/2010/main" val="0"/>
              </a:ext>
            </a:extLst>
          </a:blip>
          <a:srcRect r="18825"/>
          <a:stretch/>
        </p:blipFill>
        <p:spPr>
          <a:xfrm>
            <a:off x="377672" y="1803420"/>
            <a:ext cx="1689832" cy="1115011"/>
          </a:xfrm>
          <a:prstGeom prst="rect">
            <a:avLst/>
          </a:prstGeom>
        </p:spPr>
      </p:pic>
    </p:spTree>
    <p:extLst>
      <p:ext uri="{BB962C8B-B14F-4D97-AF65-F5344CB8AC3E}">
        <p14:creationId xmlns:p14="http://schemas.microsoft.com/office/powerpoint/2010/main" val="1831705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7"/>
          <p:cNvGrpSpPr/>
          <p:nvPr/>
        </p:nvGrpSpPr>
        <p:grpSpPr>
          <a:xfrm>
            <a:off x="408236" y="1201688"/>
            <a:ext cx="5827619" cy="2227312"/>
            <a:chOff x="611560" y="1340768"/>
            <a:chExt cx="5824439" cy="1584177"/>
          </a:xfrm>
        </p:grpSpPr>
        <p:sp>
          <p:nvSpPr>
            <p:cNvPr id="5" name="Rounded Rectangle 4"/>
            <p:cNvSpPr/>
            <p:nvPr/>
          </p:nvSpPr>
          <p:spPr>
            <a:xfrm>
              <a:off x="683569" y="1556792"/>
              <a:ext cx="5752430" cy="1368153"/>
            </a:xfrm>
            <a:prstGeom prst="roundRect">
              <a:avLst>
                <a:gd name="adj" fmla="val 7849"/>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p:cNvSpPr/>
            <p:nvPr/>
          </p:nvSpPr>
          <p:spPr>
            <a:xfrm>
              <a:off x="611560" y="1340768"/>
              <a:ext cx="3096344" cy="12961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8" name="TextBox 7"/>
          <p:cNvSpPr txBox="1"/>
          <p:nvPr/>
        </p:nvSpPr>
        <p:spPr>
          <a:xfrm>
            <a:off x="2039020" y="1345704"/>
            <a:ext cx="3096344" cy="353943"/>
          </a:xfrm>
          <a:prstGeom prst="rect">
            <a:avLst/>
          </a:prstGeom>
          <a:noFill/>
        </p:spPr>
        <p:txBody>
          <a:bodyPr wrap="square" rtlCol="0">
            <a:spAutoFit/>
          </a:bodyPr>
          <a:lstStyle/>
          <a:p>
            <a:r>
              <a:rPr lang="en-GB" sz="1700" b="1" dirty="0">
                <a:solidFill>
                  <a:schemeClr val="accent1">
                    <a:lumMod val="75000"/>
                  </a:schemeClr>
                </a:solidFill>
                <a:latin typeface="Segoe UI" panose="020B0502040204020203" pitchFamily="34" charset="0"/>
                <a:cs typeface="Segoe UI" panose="020B0502040204020203" pitchFamily="34" charset="0"/>
              </a:rPr>
              <a:t>Description</a:t>
            </a:r>
          </a:p>
        </p:txBody>
      </p:sp>
      <p:sp>
        <p:nvSpPr>
          <p:cNvPr id="9" name="TextBox 8"/>
          <p:cNvSpPr txBox="1"/>
          <p:nvPr/>
        </p:nvSpPr>
        <p:spPr>
          <a:xfrm>
            <a:off x="2048860" y="1684546"/>
            <a:ext cx="4107316" cy="1477328"/>
          </a:xfrm>
          <a:prstGeom prst="rect">
            <a:avLst/>
          </a:prstGeom>
          <a:noFill/>
        </p:spPr>
        <p:txBody>
          <a:bodyPr wrap="square" rtlCol="0">
            <a:spAutoFit/>
          </a:bodyPr>
          <a:lstStyle/>
          <a:p>
            <a:pPr>
              <a:defRPr/>
            </a:pPr>
            <a:r>
              <a:rPr lang="en-GB" sz="1500" dirty="0">
                <a:latin typeface="Segoe UI" panose="020B0502040204020203" pitchFamily="34" charset="0"/>
                <a:cs typeface="Segoe UI" panose="020B0502040204020203" pitchFamily="34" charset="0"/>
              </a:rPr>
              <a:t>THERMOS computes optimal solutions for heating or cooling network layouts and energy supply options. It can find cost-optimal solutions by setting capital costs for plant, pipes and connections against revenues from heat sales and monetised GHG  emissions.</a:t>
            </a:r>
            <a:endParaRPr lang="en-GB" sz="1500" dirty="0"/>
          </a:p>
        </p:txBody>
      </p:sp>
      <p:grpSp>
        <p:nvGrpSpPr>
          <p:cNvPr id="10" name="Group 28"/>
          <p:cNvGrpSpPr/>
          <p:nvPr/>
        </p:nvGrpSpPr>
        <p:grpSpPr>
          <a:xfrm>
            <a:off x="521482" y="3729866"/>
            <a:ext cx="8085608" cy="2651464"/>
            <a:chOff x="1323023" y="1412776"/>
            <a:chExt cx="2816929" cy="3168353"/>
          </a:xfrm>
        </p:grpSpPr>
        <p:sp>
          <p:nvSpPr>
            <p:cNvPr id="11" name="Rounded Rectangle 10"/>
            <p:cNvSpPr/>
            <p:nvPr/>
          </p:nvSpPr>
          <p:spPr>
            <a:xfrm>
              <a:off x="1323023" y="1476213"/>
              <a:ext cx="2816929" cy="3104916"/>
            </a:xfrm>
            <a:prstGeom prst="roundRect">
              <a:avLst>
                <a:gd name="adj" fmla="val 2606"/>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p:cNvSpPr/>
            <p:nvPr/>
          </p:nvSpPr>
          <p:spPr>
            <a:xfrm>
              <a:off x="1530012" y="1412776"/>
              <a:ext cx="881748" cy="576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3" name="TextBox 12"/>
          <p:cNvSpPr txBox="1"/>
          <p:nvPr/>
        </p:nvSpPr>
        <p:spPr>
          <a:xfrm>
            <a:off x="1534964" y="3645024"/>
            <a:ext cx="1740892" cy="353943"/>
          </a:xfrm>
          <a:prstGeom prst="rect">
            <a:avLst/>
          </a:prstGeom>
          <a:noFill/>
        </p:spPr>
        <p:txBody>
          <a:bodyPr wrap="square" rtlCol="0">
            <a:spAutoFit/>
          </a:bodyPr>
          <a:lstStyle/>
          <a:p>
            <a:r>
              <a:rPr lang="en-GB" sz="1700" b="1" dirty="0">
                <a:solidFill>
                  <a:schemeClr val="accent1">
                    <a:lumMod val="75000"/>
                  </a:schemeClr>
                </a:solidFill>
                <a:latin typeface="Segoe UI" panose="020B0502040204020203" pitchFamily="34" charset="0"/>
                <a:cs typeface="Segoe UI" panose="020B0502040204020203" pitchFamily="34" charset="0"/>
              </a:rPr>
              <a:t>Key Features</a:t>
            </a:r>
          </a:p>
        </p:txBody>
      </p:sp>
      <p:sp>
        <p:nvSpPr>
          <p:cNvPr id="18" name="TextBox 17"/>
          <p:cNvSpPr txBox="1"/>
          <p:nvPr/>
        </p:nvSpPr>
        <p:spPr>
          <a:xfrm>
            <a:off x="564952" y="4077072"/>
            <a:ext cx="7687128" cy="2492990"/>
          </a:xfrm>
          <a:prstGeom prst="rect">
            <a:avLst/>
          </a:prstGeom>
          <a:noFill/>
        </p:spPr>
        <p:txBody>
          <a:bodyPr wrap="square" rtlCol="0">
            <a:spAutoFit/>
          </a:bodyPr>
          <a:lstStyle/>
          <a:p>
            <a:pPr marL="266700" indent="-177800">
              <a:tabLst>
                <a:tab pos="355600" algn="l"/>
              </a:tabLst>
            </a:pPr>
            <a:r>
              <a:rPr lang="en-GB" sz="1600" b="1" dirty="0">
                <a:latin typeface="Segoe UI" panose="020B0502040204020203" pitchFamily="34" charset="0"/>
                <a:cs typeface="Segoe UI" panose="020B0502040204020203" pitchFamily="34" charset="0"/>
              </a:rPr>
              <a:t>Configurable features of thermal networks</a:t>
            </a:r>
          </a:p>
          <a:p>
            <a:pPr marL="171450" lvl="0" indent="-171450">
              <a:buFont typeface="Arial" charset="0"/>
              <a:buChar char="•"/>
            </a:pPr>
            <a:r>
              <a:rPr lang="en-GB" sz="1600" dirty="0">
                <a:latin typeface="Segoe UI" panose="020B0502040204020203" pitchFamily="34" charset="0"/>
                <a:cs typeface="Segoe UI" panose="020B0502040204020203" pitchFamily="34" charset="0"/>
              </a:rPr>
              <a:t>User-specification of energy supply plant, including heat demand profiles</a:t>
            </a:r>
          </a:p>
          <a:p>
            <a:pPr marL="171450" lvl="0" indent="-171450">
              <a:buFont typeface="Arial" charset="0"/>
              <a:buChar char="•"/>
            </a:pPr>
            <a:r>
              <a:rPr lang="en-GB" sz="1600" dirty="0">
                <a:latin typeface="Segoe UI" panose="020B0502040204020203" pitchFamily="34" charset="0"/>
                <a:cs typeface="Segoe UI" panose="020B0502040204020203" pitchFamily="34" charset="0"/>
              </a:rPr>
              <a:t>Accessibility wherever, whenever for individuals or a team </a:t>
            </a:r>
            <a:r>
              <a:rPr lang="en-US" sz="1600" dirty="0">
                <a:latin typeface="Segoe UI" panose="020B0502040204020203" pitchFamily="34" charset="0"/>
                <a:cs typeface="Segoe UI" panose="020B0502040204020203" pitchFamily="34" charset="0"/>
              </a:rPr>
              <a:t>tasked with conducing a pre-feasibility analyses</a:t>
            </a:r>
          </a:p>
          <a:p>
            <a:pPr marL="171450" lvl="0" indent="-171450">
              <a:buFont typeface="Arial" charset="0"/>
              <a:buChar char="•"/>
            </a:pPr>
            <a:r>
              <a:rPr lang="en-US" sz="1600" dirty="0">
                <a:latin typeface="Segoe UI" panose="020B0502040204020203" pitchFamily="34" charset="0"/>
                <a:cs typeface="Segoe UI" panose="020B0502040204020203" pitchFamily="34" charset="0"/>
              </a:rPr>
              <a:t>User </a:t>
            </a:r>
            <a:r>
              <a:rPr lang="en-GB" sz="1600" dirty="0">
                <a:latin typeface="Segoe UI" panose="020B0502040204020203" pitchFamily="34" charset="0"/>
                <a:cs typeface="Segoe UI" panose="020B0502040204020203" pitchFamily="34" charset="0"/>
              </a:rPr>
              <a:t>specification which buildings and routes are either </a:t>
            </a:r>
            <a:r>
              <a:rPr lang="en-GB" sz="1600" i="1" dirty="0">
                <a:latin typeface="Segoe UI" panose="020B0502040204020203" pitchFamily="34" charset="0"/>
                <a:cs typeface="Segoe UI" panose="020B0502040204020203" pitchFamily="34" charset="0"/>
              </a:rPr>
              <a:t>allowed</a:t>
            </a:r>
            <a:r>
              <a:rPr lang="en-GB" sz="1600" dirty="0">
                <a:latin typeface="Segoe UI" panose="020B0502040204020203" pitchFamily="34" charset="0"/>
                <a:cs typeface="Segoe UI" panose="020B0502040204020203" pitchFamily="34" charset="0"/>
              </a:rPr>
              <a:t> or </a:t>
            </a:r>
            <a:r>
              <a:rPr lang="en-GB" sz="1600" i="1" dirty="0">
                <a:latin typeface="Segoe UI" panose="020B0502040204020203" pitchFamily="34" charset="0"/>
                <a:cs typeface="Segoe UI" panose="020B0502040204020203" pitchFamily="34" charset="0"/>
              </a:rPr>
              <a:t>required</a:t>
            </a:r>
            <a:r>
              <a:rPr lang="en-GB" sz="1600" dirty="0">
                <a:latin typeface="Segoe UI" panose="020B0502040204020203" pitchFamily="34" charset="0"/>
                <a:cs typeface="Segoe UI" panose="020B0502040204020203" pitchFamily="34" charset="0"/>
              </a:rPr>
              <a:t> to be in the solution, and the location(s) at which heat supply can be provided</a:t>
            </a:r>
          </a:p>
          <a:p>
            <a:pPr marL="171450" lvl="0" indent="-171450">
              <a:buFont typeface="Arial" charset="0"/>
              <a:buChar char="•"/>
            </a:pPr>
            <a:endParaRPr lang="en-GB" sz="1600" dirty="0">
              <a:solidFill>
                <a:schemeClr val="tx1">
                  <a:lumMod val="75000"/>
                  <a:lumOff val="25000"/>
                </a:schemeClr>
              </a:solidFill>
              <a:latin typeface="Segoe UI" panose="020B0502040204020203" pitchFamily="34" charset="0"/>
              <a:cs typeface="Segoe UI" panose="020B0502040204020203" pitchFamily="34" charset="0"/>
            </a:endParaRPr>
          </a:p>
          <a:p>
            <a:r>
              <a:rPr lang="en-GB" sz="1600" dirty="0">
                <a:latin typeface="Segoe UI" panose="020B0502040204020203" pitchFamily="34" charset="0"/>
                <a:cs typeface="Segoe UI" panose="020B0502040204020203" pitchFamily="34" charset="0"/>
              </a:rPr>
              <a:t>And it’s flexible. THERMOS’s network optimisation model can be adapted to user-specific network criteria. </a:t>
            </a:r>
          </a:p>
          <a:p>
            <a:endParaRPr lang="en-GB" sz="1200" dirty="0"/>
          </a:p>
        </p:txBody>
      </p:sp>
      <p:pic>
        <p:nvPicPr>
          <p:cNvPr id="19" name="Picture 15" descr="data-analyser-angl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229" y="1561728"/>
            <a:ext cx="1643483" cy="1304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itle 7"/>
          <p:cNvSpPr>
            <a:spLocks noGrp="1"/>
          </p:cNvSpPr>
          <p:nvPr>
            <p:ph type="title"/>
          </p:nvPr>
        </p:nvSpPr>
        <p:spPr>
          <a:xfrm>
            <a:off x="251520" y="548680"/>
            <a:ext cx="8707178" cy="863600"/>
          </a:xfrm>
        </p:spPr>
        <p:txBody>
          <a:bodyPr/>
          <a:lstStyle/>
          <a:p>
            <a:pPr eaLnBrk="1" hangingPunct="1"/>
            <a:r>
              <a:rPr lang="de-DE" sz="2800" b="1" dirty="0"/>
              <a:t>Energy system optimisation</a:t>
            </a:r>
            <a:endParaRPr lang="en-GB" altLang="de-DE" sz="1600" b="1" i="1" dirty="0">
              <a:latin typeface="Segoe UI Light" panose="020B0502040204020203" pitchFamily="34" charset="0"/>
            </a:endParaRPr>
          </a:p>
        </p:txBody>
      </p:sp>
      <p:pic>
        <p:nvPicPr>
          <p:cNvPr id="24" name="Picture 5" descr="interface thermos crop2.png"/>
          <p:cNvPicPr>
            <a:picLocks noChangeAspect="1"/>
          </p:cNvPicPr>
          <p:nvPr/>
        </p:nvPicPr>
        <p:blipFill>
          <a:blip r:embed="rId4" cstate="print"/>
          <a:stretch>
            <a:fillRect/>
          </a:stretch>
        </p:blipFill>
        <p:spPr>
          <a:xfrm>
            <a:off x="6506513" y="1525640"/>
            <a:ext cx="2016224" cy="1142527"/>
          </a:xfrm>
          <a:prstGeom prst="rect">
            <a:avLst/>
          </a:prstGeom>
        </p:spPr>
      </p:pic>
      <p:pic>
        <p:nvPicPr>
          <p:cNvPr id="25" name="Picture 4" descr="THERMOS pitch book 1.png"/>
          <p:cNvPicPr>
            <a:picLocks noChangeAspect="1"/>
          </p:cNvPicPr>
          <p:nvPr/>
        </p:nvPicPr>
        <p:blipFill rotWithShape="1">
          <a:blip r:embed="rId5" cstate="print"/>
          <a:srcRect l="2478" t="12444" r="3322" b="8576"/>
          <a:stretch/>
        </p:blipFill>
        <p:spPr>
          <a:xfrm>
            <a:off x="6732240" y="2348880"/>
            <a:ext cx="2184930" cy="942318"/>
          </a:xfrm>
          <a:prstGeom prst="rect">
            <a:avLst/>
          </a:prstGeom>
        </p:spPr>
      </p:pic>
      <p:pic>
        <p:nvPicPr>
          <p:cNvPr id="1025" name="Picture 1" descr="AOh14GijrZsYKLNl7nzn6UPQKfM5jjw9t5RR1v7ON9hcyQ=s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ttachmen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Oh14GijrZsYKLNl7nzn6UPQKfM5jjw9t5RR1v7ON9hcyQ=s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ttachmen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leard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eardo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profile_mask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eard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AOh14GijrZsYKLNl7nzn6UPQKfM5jjw9t5RR1v7ON9hcyQ=s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Oh14GijrZsYKLNl7nzn6UPQKfM5jjw9t5RR1v7ON9hcyQ=s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Attachmen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Oh14GijrZsYKLNl7nzn6UPQKfM5jjw9t5RR1v7ON9hcyQ=s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Attachmen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eard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leardo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rofile_mask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cleard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AOh14GijrZsYKLNl7nzn6UPQKfM5jjw9t5RR1v7ON9hcyQ=s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81000" cy="38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154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7" descr="iclei_smart_mature_icon_500x500px_Resources_to_build_up_resilience_r.png">
            <a:extLst>
              <a:ext uri="{FF2B5EF4-FFF2-40B4-BE49-F238E27FC236}">
                <a16:creationId xmlns:a16="http://schemas.microsoft.com/office/drawing/2014/main" id="{E8246C74-BD52-4439-9BBF-C6566BE91CDD}"/>
              </a:ext>
            </a:extLst>
          </p:cNvPr>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313930" y="2430766"/>
            <a:ext cx="806400" cy="805045"/>
          </a:xfrm>
          <a:prstGeom prst="rect">
            <a:avLst/>
          </a:prstGeom>
          <a:noFill/>
          <a:ln w="12700" cap="flat" cmpd="sng">
            <a:noFill/>
            <a:prstDash val="solid"/>
            <a:miter lim="400000"/>
            <a:headEnd type="none" w="med" len="med"/>
            <a:tailEnd type="none" w="med" len="med"/>
          </a:ln>
          <a:effectLst/>
        </p:spPr>
      </p:pic>
      <p:pic>
        <p:nvPicPr>
          <p:cNvPr id="17" name="Picture 8" descr="iclei_smart_mature_icon_500x500px_partnerships_r.png">
            <a:extLst>
              <a:ext uri="{FF2B5EF4-FFF2-40B4-BE49-F238E27FC236}">
                <a16:creationId xmlns:a16="http://schemas.microsoft.com/office/drawing/2014/main" id="{4BD9D149-A1CE-45AD-8355-6EB9A298059B}"/>
              </a:ext>
            </a:extLst>
          </p:cNvPr>
          <p:cNvPicPr>
            <a:picLocks noChangeAspect="1"/>
          </p:cNvPicPr>
          <p:nvPr/>
        </p:nvPicPr>
        <p:blipFill>
          <a:blip r:embed="rId4"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7286236" y="2422816"/>
            <a:ext cx="751680" cy="753200"/>
          </a:xfrm>
          <a:prstGeom prst="rect">
            <a:avLst/>
          </a:prstGeom>
          <a:noFill/>
          <a:ln w="12700" cap="flat" cmpd="sng">
            <a:noFill/>
            <a:prstDash val="solid"/>
            <a:miter lim="400000"/>
            <a:headEnd type="none" w="med" len="med"/>
            <a:tailEnd type="none" w="med" len="med"/>
          </a:ln>
          <a:effectLst/>
        </p:spPr>
      </p:pic>
      <p:pic>
        <p:nvPicPr>
          <p:cNvPr id="19" name="Picture 9" descr="iclei_smart_mature_icon_500x500px_Preparedeness_r.png">
            <a:extLst>
              <a:ext uri="{FF2B5EF4-FFF2-40B4-BE49-F238E27FC236}">
                <a16:creationId xmlns:a16="http://schemas.microsoft.com/office/drawing/2014/main" id="{705D7D40-DE74-460F-B8BF-F6BA8E2CBA10}"/>
              </a:ext>
            </a:extLst>
          </p:cNvPr>
          <p:cNvPicPr>
            <a:picLocks noChangeAspect="1"/>
          </p:cNvPicPr>
          <p:nvPr/>
        </p:nvPicPr>
        <p:blipFill>
          <a:blip r:embed="rId5"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248226" y="2420888"/>
            <a:ext cx="806400" cy="806485"/>
          </a:xfrm>
          <a:prstGeom prst="rect">
            <a:avLst/>
          </a:prstGeom>
          <a:noFill/>
          <a:ln w="12700" cap="flat" cmpd="sng">
            <a:noFill/>
            <a:prstDash val="solid"/>
            <a:miter lim="400000"/>
            <a:headEnd type="none" w="med" len="med"/>
            <a:tailEnd type="none" w="med" len="med"/>
          </a:ln>
          <a:effectLst/>
        </p:spPr>
      </p:pic>
      <p:sp>
        <p:nvSpPr>
          <p:cNvPr id="5" name="TextBox 4">
            <a:extLst>
              <a:ext uri="{FF2B5EF4-FFF2-40B4-BE49-F238E27FC236}">
                <a16:creationId xmlns:a16="http://schemas.microsoft.com/office/drawing/2014/main" id="{54C31A26-C730-4EAC-AB6B-A753D406C55C}"/>
              </a:ext>
            </a:extLst>
          </p:cNvPr>
          <p:cNvSpPr txBox="1"/>
          <p:nvPr/>
        </p:nvSpPr>
        <p:spPr>
          <a:xfrm>
            <a:off x="6815174" y="3619578"/>
            <a:ext cx="1728192" cy="1754326"/>
          </a:xfrm>
          <a:prstGeom prst="rect">
            <a:avLst/>
          </a:prstGeom>
          <a:noFill/>
        </p:spPr>
        <p:txBody>
          <a:bodyPr wrap="square" rtlCol="0">
            <a:spAutoFit/>
          </a:bodyPr>
          <a:lstStyle/>
          <a:p>
            <a:pPr algn="ctr"/>
            <a:r>
              <a:rPr lang="en-GB" dirty="0">
                <a:latin typeface="Segoe UI" panose="020B0502040204020203" pitchFamily="34" charset="0"/>
                <a:cs typeface="Segoe UI" panose="020B0502040204020203" pitchFamily="34" charset="0"/>
              </a:rPr>
              <a:t>Fostering innovation and collaboration among public and private sector</a:t>
            </a:r>
          </a:p>
        </p:txBody>
      </p:sp>
      <p:sp>
        <p:nvSpPr>
          <p:cNvPr id="21" name="TextBox 20">
            <a:extLst>
              <a:ext uri="{FF2B5EF4-FFF2-40B4-BE49-F238E27FC236}">
                <a16:creationId xmlns:a16="http://schemas.microsoft.com/office/drawing/2014/main" id="{6E5BB120-E32E-43D5-8C43-CD1722246323}"/>
              </a:ext>
            </a:extLst>
          </p:cNvPr>
          <p:cNvSpPr txBox="1"/>
          <p:nvPr/>
        </p:nvSpPr>
        <p:spPr>
          <a:xfrm>
            <a:off x="4853034" y="3653256"/>
            <a:ext cx="1728192" cy="1754326"/>
          </a:xfrm>
          <a:prstGeom prst="rect">
            <a:avLst/>
          </a:prstGeom>
          <a:noFill/>
        </p:spPr>
        <p:txBody>
          <a:bodyPr wrap="square" rtlCol="0">
            <a:spAutoFit/>
          </a:bodyPr>
          <a:lstStyle/>
          <a:p>
            <a:pPr algn="ctr"/>
            <a:r>
              <a:rPr lang="en-GB" dirty="0">
                <a:latin typeface="Segoe UI" panose="020B0502040204020203" pitchFamily="34" charset="0"/>
                <a:cs typeface="Segoe UI" panose="020B0502040204020203" pitchFamily="34" charset="0"/>
              </a:rPr>
              <a:t>Enabling reduced energy costs and higher energy efficiency</a:t>
            </a:r>
          </a:p>
        </p:txBody>
      </p:sp>
      <p:sp>
        <p:nvSpPr>
          <p:cNvPr id="22" name="TextBox 21">
            <a:extLst>
              <a:ext uri="{FF2B5EF4-FFF2-40B4-BE49-F238E27FC236}">
                <a16:creationId xmlns:a16="http://schemas.microsoft.com/office/drawing/2014/main" id="{AA6B222D-0D36-4C0B-9C4B-EF063E13416C}"/>
              </a:ext>
            </a:extLst>
          </p:cNvPr>
          <p:cNvSpPr txBox="1"/>
          <p:nvPr/>
        </p:nvSpPr>
        <p:spPr>
          <a:xfrm>
            <a:off x="2787330" y="3619578"/>
            <a:ext cx="1831756" cy="3139321"/>
          </a:xfrm>
          <a:prstGeom prst="rect">
            <a:avLst/>
          </a:prstGeom>
          <a:noFill/>
        </p:spPr>
        <p:txBody>
          <a:bodyPr wrap="square" rtlCol="0">
            <a:spAutoFit/>
          </a:bodyPr>
          <a:lstStyle/>
          <a:p>
            <a:pPr algn="ctr"/>
            <a:r>
              <a:rPr lang="en-GB" dirty="0">
                <a:latin typeface="Segoe UI" panose="020B0502040204020203" pitchFamily="34" charset="0"/>
                <a:cs typeface="Segoe UI" panose="020B0502040204020203" pitchFamily="34" charset="0"/>
              </a:rPr>
              <a:t>Accelerating transition towards local sustainability goals, such as energy, GHG emissions and air pollution reduction goals more easily and clearly </a:t>
            </a:r>
          </a:p>
        </p:txBody>
      </p:sp>
      <p:pic>
        <p:nvPicPr>
          <p:cNvPr id="26" name="Picture 25" descr="A close up of a sign&#10;&#10;Description automatically generated">
            <a:extLst>
              <a:ext uri="{FF2B5EF4-FFF2-40B4-BE49-F238E27FC236}">
                <a16:creationId xmlns:a16="http://schemas.microsoft.com/office/drawing/2014/main" id="{9D853C76-4975-470A-8F78-82881F455990}"/>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54626" y="2439931"/>
            <a:ext cx="806401" cy="806401"/>
          </a:xfrm>
          <a:prstGeom prst="rect">
            <a:avLst/>
          </a:prstGeom>
        </p:spPr>
      </p:pic>
      <p:sp>
        <p:nvSpPr>
          <p:cNvPr id="27" name="TextBox 26">
            <a:extLst>
              <a:ext uri="{FF2B5EF4-FFF2-40B4-BE49-F238E27FC236}">
                <a16:creationId xmlns:a16="http://schemas.microsoft.com/office/drawing/2014/main" id="{DC316646-4768-4A8E-AAF5-29B491974E38}"/>
              </a:ext>
            </a:extLst>
          </p:cNvPr>
          <p:cNvSpPr txBox="1"/>
          <p:nvPr/>
        </p:nvSpPr>
        <p:spPr>
          <a:xfrm>
            <a:off x="632094" y="3619578"/>
            <a:ext cx="1921288" cy="2585323"/>
          </a:xfrm>
          <a:prstGeom prst="rect">
            <a:avLst/>
          </a:prstGeom>
          <a:noFill/>
        </p:spPr>
        <p:txBody>
          <a:bodyPr wrap="square" rtlCol="0">
            <a:spAutoFit/>
          </a:bodyPr>
          <a:lstStyle/>
          <a:p>
            <a:pPr algn="ctr"/>
            <a:r>
              <a:rPr lang="en-US" dirty="0">
                <a:latin typeface="Segoe UI" panose="020B0502040204020203" pitchFamily="34" charset="0"/>
                <a:cs typeface="Segoe UI" panose="020B0502040204020203" pitchFamily="34" charset="0"/>
              </a:rPr>
              <a:t>Integrating local (low-carbon) energy sources in local thermal networks.</a:t>
            </a:r>
          </a:p>
          <a:p>
            <a:pPr algn="ctr"/>
            <a:r>
              <a:rPr lang="en-US" dirty="0">
                <a:latin typeface="Segoe UI" panose="020B0502040204020203" pitchFamily="34" charset="0"/>
                <a:cs typeface="Segoe UI" panose="020B0502040204020203" pitchFamily="34" charset="0"/>
              </a:rPr>
              <a:t>Better network design on a prefeasibility stage</a:t>
            </a:r>
          </a:p>
        </p:txBody>
      </p:sp>
      <p:sp>
        <p:nvSpPr>
          <p:cNvPr id="12" name="Title 7"/>
          <p:cNvSpPr>
            <a:spLocks noGrp="1"/>
          </p:cNvSpPr>
          <p:nvPr>
            <p:ph type="title"/>
          </p:nvPr>
        </p:nvSpPr>
        <p:spPr>
          <a:xfrm>
            <a:off x="0" y="1151571"/>
            <a:ext cx="9144000" cy="863600"/>
          </a:xfrm>
        </p:spPr>
        <p:txBody>
          <a:bodyPr/>
          <a:lstStyle/>
          <a:p>
            <a:pPr eaLnBrk="1" hangingPunct="1"/>
            <a:r>
              <a:rPr lang="en-GB" altLang="de-DE" sz="3200" b="1" dirty="0"/>
              <a:t>Benefits of using THERMOS for energy planners</a:t>
            </a:r>
            <a:endParaRPr lang="en-GB" altLang="de-DE" sz="3200" b="1" i="1" dirty="0">
              <a:latin typeface="Segoe UI Light" panose="020B0502040204020203" pitchFamily="34" charset="0"/>
            </a:endParaRPr>
          </a:p>
        </p:txBody>
      </p:sp>
    </p:spTree>
    <p:extLst>
      <p:ext uri="{BB962C8B-B14F-4D97-AF65-F5344CB8AC3E}">
        <p14:creationId xmlns:p14="http://schemas.microsoft.com/office/powerpoint/2010/main" val="1616219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7"/>
          <p:cNvSpPr>
            <a:spLocks noGrp="1"/>
          </p:cNvSpPr>
          <p:nvPr>
            <p:ph type="title"/>
          </p:nvPr>
        </p:nvSpPr>
        <p:spPr>
          <a:xfrm>
            <a:off x="136447" y="188640"/>
            <a:ext cx="6379769" cy="863600"/>
          </a:xfrm>
        </p:spPr>
        <p:txBody>
          <a:bodyPr/>
          <a:lstStyle/>
          <a:p>
            <a:pPr algn="l" eaLnBrk="1" hangingPunct="1"/>
            <a:r>
              <a:rPr lang="de-DE" sz="3200" b="1" dirty="0"/>
              <a:t>THERMOS Tool</a:t>
            </a:r>
            <a:endParaRPr lang="en-GB" altLang="de-DE" sz="1800" b="1" i="1" dirty="0">
              <a:latin typeface="Segoe UI Light" panose="020B0502040204020203" pitchFamily="34" charset="0"/>
            </a:endParaRPr>
          </a:p>
        </p:txBody>
      </p:sp>
      <p:pic>
        <p:nvPicPr>
          <p:cNvPr id="8" name="Picture 2" descr="http://www.silviaamador.com/image.ashx?id=1132637"/>
          <p:cNvPicPr>
            <a:picLocks noChangeAspect="1" noChangeArrowheads="1"/>
          </p:cNvPicPr>
          <p:nvPr/>
        </p:nvPicPr>
        <p:blipFill>
          <a:blip r:embed="rId3" cstate="print"/>
          <a:srcRect/>
          <a:stretch>
            <a:fillRect/>
          </a:stretch>
        </p:blipFill>
        <p:spPr bwMode="auto">
          <a:xfrm>
            <a:off x="913931" y="2470733"/>
            <a:ext cx="939056" cy="939056"/>
          </a:xfrm>
          <a:prstGeom prst="rect">
            <a:avLst/>
          </a:prstGeom>
          <a:noFill/>
        </p:spPr>
      </p:pic>
      <p:pic>
        <p:nvPicPr>
          <p:cNvPr id="9" name="Picture 2" descr="http://www.serigraphicssign.com/dynamic-media/assets/images/icons/installation-icon.jpg?v=masthead&amp;k=62O6RuVjTgRy5Qp6mNp4UA%3D%3D&amp;gravity=northwest"/>
          <p:cNvPicPr>
            <a:picLocks noChangeAspect="1" noChangeArrowheads="1"/>
          </p:cNvPicPr>
          <p:nvPr/>
        </p:nvPicPr>
        <p:blipFill>
          <a:blip r:embed="rId4" cstate="print">
            <a:clrChange>
              <a:clrFrom>
                <a:srgbClr val="FDFDFD"/>
              </a:clrFrom>
              <a:clrTo>
                <a:srgbClr val="FDFDFD">
                  <a:alpha val="0"/>
                </a:srgbClr>
              </a:clrTo>
            </a:clrChange>
          </a:blip>
          <a:srcRect l="30573" r="16094"/>
          <a:stretch>
            <a:fillRect/>
          </a:stretch>
        </p:blipFill>
        <p:spPr bwMode="auto">
          <a:xfrm>
            <a:off x="1804440" y="2526397"/>
            <a:ext cx="865294" cy="811213"/>
          </a:xfrm>
          <a:prstGeom prst="rect">
            <a:avLst/>
          </a:prstGeom>
          <a:noFill/>
        </p:spPr>
      </p:pic>
      <p:sp>
        <p:nvSpPr>
          <p:cNvPr id="18" name="Rounded Rectangle 36"/>
          <p:cNvSpPr/>
          <p:nvPr/>
        </p:nvSpPr>
        <p:spPr bwMode="auto">
          <a:xfrm>
            <a:off x="262596" y="1859713"/>
            <a:ext cx="432000" cy="2870871"/>
          </a:xfrm>
          <a:prstGeom prst="roundRect">
            <a:avLst/>
          </a:prstGeom>
          <a:solidFill>
            <a:schemeClr val="tx2">
              <a:lumMod val="50000"/>
            </a:schemeClr>
          </a:solidFill>
          <a:ln w="28575">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vert270" lIns="0" tIns="36000" rIns="0" bIns="36000" anchor="ctr"/>
          <a:lstStyle/>
          <a:p>
            <a:pPr algn="ctr">
              <a:lnSpc>
                <a:spcPct val="90000"/>
              </a:lnSpc>
              <a:spcBef>
                <a:spcPct val="30000"/>
              </a:spcBef>
              <a:defRPr/>
            </a:pPr>
            <a:r>
              <a:rPr lang="en-US" sz="1200" b="1" dirty="0">
                <a:solidFill>
                  <a:srgbClr val="FFFFFF"/>
                </a:solidFill>
                <a:latin typeface="Segoe UI" panose="020B0502040204020203" pitchFamily="34" charset="0"/>
                <a:cs typeface="Segoe UI" panose="020B0502040204020203" pitchFamily="34" charset="0"/>
              </a:rPr>
              <a:t>HOW IT WORKS</a:t>
            </a:r>
          </a:p>
        </p:txBody>
      </p:sp>
      <p:sp>
        <p:nvSpPr>
          <p:cNvPr id="26" name="AutoShape 41"/>
          <p:cNvSpPr>
            <a:spLocks noChangeArrowheads="1"/>
          </p:cNvSpPr>
          <p:nvPr/>
        </p:nvSpPr>
        <p:spPr bwMode="auto">
          <a:xfrm>
            <a:off x="5940153" y="1835725"/>
            <a:ext cx="2952327" cy="537163"/>
          </a:xfrm>
          <a:prstGeom prst="homePlate">
            <a:avLst>
              <a:gd name="adj" fmla="val 16326"/>
            </a:avLst>
          </a:prstGeom>
          <a:solidFill>
            <a:schemeClr val="tx2">
              <a:lumMod val="50000"/>
            </a:schemeClr>
          </a:solidFill>
          <a:ln w="9525" algn="ctr">
            <a:solidFill>
              <a:schemeClr val="bg1"/>
            </a:solidFill>
            <a:miter lim="800000"/>
            <a:headEnd/>
            <a:tailEnd/>
          </a:ln>
          <a:effectLst>
            <a:prstShdw prst="shdw17" dist="17961" dir="2700000">
              <a:srgbClr val="B2B2B2"/>
            </a:prstShdw>
          </a:effectLst>
        </p:spPr>
        <p:txBody>
          <a:bodyPr wrap="square" lIns="0" rIns="72000" anchor="ctr"/>
          <a:lstStyle/>
          <a:p>
            <a:pPr marL="90488" algn="ctr" eaLnBrk="0" hangingPunct="0">
              <a:spcBef>
                <a:spcPct val="20000"/>
              </a:spcBef>
              <a:spcAft>
                <a:spcPct val="5000"/>
              </a:spcAft>
              <a:buClr>
                <a:srgbClr val="D0F500"/>
              </a:buClr>
              <a:buSzPct val="80000"/>
              <a:buFont typeface="Wingdings" pitchFamily="2" charset="2"/>
              <a:buNone/>
              <a:defRPr/>
            </a:pPr>
            <a:r>
              <a:rPr lang="en-GB" sz="1100" b="1" dirty="0">
                <a:solidFill>
                  <a:srgbClr val="FFFFFF"/>
                </a:solidFill>
                <a:latin typeface="Segoe UI" panose="020B0502040204020203" pitchFamily="34" charset="0"/>
                <a:cs typeface="Segoe UI" panose="020B0502040204020203" pitchFamily="34" charset="0"/>
              </a:rPr>
              <a:t>THERMAL NETWORKS OPTMIZATION</a:t>
            </a:r>
          </a:p>
        </p:txBody>
      </p:sp>
      <p:sp>
        <p:nvSpPr>
          <p:cNvPr id="27" name="AutoShape 41"/>
          <p:cNvSpPr>
            <a:spLocks noChangeArrowheads="1"/>
          </p:cNvSpPr>
          <p:nvPr/>
        </p:nvSpPr>
        <p:spPr bwMode="auto">
          <a:xfrm>
            <a:off x="3275856" y="1845428"/>
            <a:ext cx="2593937" cy="537163"/>
          </a:xfrm>
          <a:prstGeom prst="homePlate">
            <a:avLst>
              <a:gd name="adj" fmla="val 16326"/>
            </a:avLst>
          </a:prstGeom>
          <a:solidFill>
            <a:schemeClr val="tx2">
              <a:lumMod val="50000"/>
            </a:schemeClr>
          </a:solidFill>
          <a:ln w="9525" algn="ctr">
            <a:solidFill>
              <a:schemeClr val="bg1"/>
            </a:solidFill>
            <a:miter lim="800000"/>
            <a:headEnd/>
            <a:tailEnd/>
          </a:ln>
          <a:effectLst>
            <a:prstShdw prst="shdw17" dist="17961" dir="2700000">
              <a:srgbClr val="B2B2B2"/>
            </a:prstShdw>
          </a:effectLst>
        </p:spPr>
        <p:txBody>
          <a:bodyPr wrap="square" lIns="0" rIns="72000" anchor="ctr"/>
          <a:lstStyle/>
          <a:p>
            <a:pPr marL="446088" algn="ctr" eaLnBrk="0" hangingPunct="0">
              <a:spcBef>
                <a:spcPct val="20000"/>
              </a:spcBef>
              <a:spcAft>
                <a:spcPct val="5000"/>
              </a:spcAft>
              <a:buClr>
                <a:srgbClr val="D0F500"/>
              </a:buClr>
              <a:buSzPct val="80000"/>
              <a:buFont typeface="Wingdings" pitchFamily="2" charset="2"/>
              <a:buNone/>
              <a:defRPr/>
            </a:pPr>
            <a:r>
              <a:rPr lang="en-GB" sz="1100" b="1" dirty="0">
                <a:solidFill>
                  <a:srgbClr val="FFFFFF"/>
                </a:solidFill>
                <a:latin typeface="Segoe UI" panose="020B0502040204020203" pitchFamily="34" charset="0"/>
                <a:cs typeface="Segoe UI" panose="020B0502040204020203" pitchFamily="34" charset="0"/>
              </a:rPr>
              <a:t>DATA COLLECTION &amp; TREATMENT</a:t>
            </a:r>
          </a:p>
        </p:txBody>
      </p:sp>
      <p:sp>
        <p:nvSpPr>
          <p:cNvPr id="28" name="AutoShape 41"/>
          <p:cNvSpPr>
            <a:spLocks noChangeArrowheads="1"/>
          </p:cNvSpPr>
          <p:nvPr/>
        </p:nvSpPr>
        <p:spPr bwMode="auto">
          <a:xfrm>
            <a:off x="829410" y="1859713"/>
            <a:ext cx="2372789" cy="537163"/>
          </a:xfrm>
          <a:prstGeom prst="homePlate">
            <a:avLst>
              <a:gd name="adj" fmla="val 16326"/>
            </a:avLst>
          </a:prstGeom>
          <a:solidFill>
            <a:schemeClr val="tx2">
              <a:lumMod val="50000"/>
            </a:schemeClr>
          </a:solidFill>
          <a:ln w="9525" algn="ctr">
            <a:solidFill>
              <a:schemeClr val="bg1"/>
            </a:solidFill>
            <a:miter lim="800000"/>
            <a:headEnd/>
            <a:tailEnd/>
          </a:ln>
          <a:effectLst>
            <a:prstShdw prst="shdw17" dist="17961" dir="2700000">
              <a:srgbClr val="B2B2B2"/>
            </a:prstShdw>
          </a:effectLst>
        </p:spPr>
        <p:txBody>
          <a:bodyPr wrap="square" lIns="0" rIns="72000" anchor="ctr"/>
          <a:lstStyle/>
          <a:p>
            <a:pPr marL="103188" algn="ctr" eaLnBrk="0" hangingPunct="0">
              <a:spcBef>
                <a:spcPct val="20000"/>
              </a:spcBef>
              <a:spcAft>
                <a:spcPct val="5000"/>
              </a:spcAft>
              <a:buClr>
                <a:srgbClr val="D0F500"/>
              </a:buClr>
              <a:buSzPct val="80000"/>
              <a:buFont typeface="Wingdings" pitchFamily="2" charset="2"/>
              <a:buNone/>
              <a:defRPr/>
            </a:pPr>
            <a:r>
              <a:rPr lang="en-GB" sz="1100" b="1" dirty="0">
                <a:solidFill>
                  <a:srgbClr val="FFFFFF"/>
                </a:solidFill>
                <a:latin typeface="Segoe UI" panose="020B0502040204020203" pitchFamily="34" charset="0"/>
                <a:cs typeface="Segoe UI" panose="020B0502040204020203" pitchFamily="34" charset="0"/>
              </a:rPr>
              <a:t>THERMAL NETWORK SCENARIO DEFINITION</a:t>
            </a:r>
          </a:p>
        </p:txBody>
      </p:sp>
      <p:sp>
        <p:nvSpPr>
          <p:cNvPr id="29" name="Rectangle 28"/>
          <p:cNvSpPr/>
          <p:nvPr/>
        </p:nvSpPr>
        <p:spPr>
          <a:xfrm>
            <a:off x="778608" y="3483647"/>
            <a:ext cx="2054221" cy="1588127"/>
          </a:xfrm>
          <a:prstGeom prst="rect">
            <a:avLst/>
          </a:prstGeom>
        </p:spPr>
        <p:txBody>
          <a:bodyPr wrap="square">
            <a:spAutoFit/>
          </a:bodyPr>
          <a:lstStyle/>
          <a:p>
            <a:pPr marL="171450" indent="-171450">
              <a:lnSpc>
                <a:spcPct val="110000"/>
              </a:lnSpc>
              <a:spcBef>
                <a:spcPct val="40000"/>
              </a:spcBef>
              <a:buClr>
                <a:srgbClr val="00B0F0"/>
              </a:buClr>
              <a:buFont typeface="Wingdings" pitchFamily="2" charset="2"/>
              <a:buChar char="§"/>
            </a:pPr>
            <a:r>
              <a:rPr lang="en-GB" sz="1200" b="1" dirty="0">
                <a:latin typeface="Segoe UI" panose="020B0502040204020203" pitchFamily="34" charset="0"/>
                <a:cs typeface="Segoe UI" panose="020B0502040204020203" pitchFamily="34" charset="0"/>
              </a:rPr>
              <a:t>Determine</a:t>
            </a:r>
            <a:r>
              <a:rPr lang="en-GB" sz="1200" dirty="0">
                <a:latin typeface="Segoe UI" panose="020B0502040204020203" pitchFamily="34" charset="0"/>
                <a:cs typeface="Segoe UI" panose="020B0502040204020203" pitchFamily="34" charset="0"/>
              </a:rPr>
              <a:t> which thermal energy network  </a:t>
            </a:r>
            <a:r>
              <a:rPr lang="en-GB" sz="1200" b="1" dirty="0">
                <a:latin typeface="Segoe UI" panose="020B0502040204020203" pitchFamily="34" charset="0"/>
                <a:cs typeface="Segoe UI" panose="020B0502040204020203" pitchFamily="34" charset="0"/>
              </a:rPr>
              <a:t>needs</a:t>
            </a:r>
            <a:r>
              <a:rPr lang="en-GB" sz="1200" dirty="0">
                <a:latin typeface="Segoe UI" panose="020B0502040204020203" pitchFamily="34" charset="0"/>
                <a:cs typeface="Segoe UI" panose="020B0502040204020203" pitchFamily="34" charset="0"/>
              </a:rPr>
              <a:t> </a:t>
            </a:r>
            <a:r>
              <a:rPr lang="en-GB" sz="1200" b="1" dirty="0">
                <a:latin typeface="Segoe UI" panose="020B0502040204020203" pitchFamily="34" charset="0"/>
                <a:cs typeface="Segoe UI" panose="020B0502040204020203" pitchFamily="34" charset="0"/>
              </a:rPr>
              <a:t>to be planned or optimised</a:t>
            </a:r>
          </a:p>
          <a:p>
            <a:pPr marL="171450" indent="-171450">
              <a:lnSpc>
                <a:spcPct val="110000"/>
              </a:lnSpc>
              <a:spcBef>
                <a:spcPct val="40000"/>
              </a:spcBef>
              <a:buClr>
                <a:srgbClr val="00B0F0"/>
              </a:buClr>
              <a:buFont typeface="Wingdings" pitchFamily="2" charset="2"/>
              <a:buChar char="§"/>
            </a:pPr>
            <a:r>
              <a:rPr lang="en-GB" sz="1200" b="1" dirty="0">
                <a:latin typeface="Segoe UI" panose="020B0502040204020203" pitchFamily="34" charset="0"/>
                <a:cs typeface="Segoe UI" panose="020B0502040204020203" pitchFamily="34" charset="0"/>
              </a:rPr>
              <a:t>Access </a:t>
            </a:r>
            <a:r>
              <a:rPr lang="en-GB" sz="1200" dirty="0">
                <a:latin typeface="Segoe UI" panose="020B0502040204020203" pitchFamily="34" charset="0"/>
                <a:cs typeface="Segoe UI" panose="020B0502040204020203" pitchFamily="34" charset="0"/>
              </a:rPr>
              <a:t>THERMOS tool and configure your desired thermal network</a:t>
            </a:r>
            <a:endParaRPr lang="en-GB" sz="1200" b="1" dirty="0">
              <a:latin typeface="Segoe UI" panose="020B0502040204020203" pitchFamily="34" charset="0"/>
              <a:cs typeface="Segoe UI" panose="020B0502040204020203" pitchFamily="34" charset="0"/>
            </a:endParaRPr>
          </a:p>
        </p:txBody>
      </p:sp>
      <p:sp>
        <p:nvSpPr>
          <p:cNvPr id="30" name="Rectangle 29"/>
          <p:cNvSpPr/>
          <p:nvPr/>
        </p:nvSpPr>
        <p:spPr>
          <a:xfrm>
            <a:off x="2981775" y="3508090"/>
            <a:ext cx="2664295" cy="1865126"/>
          </a:xfrm>
          <a:prstGeom prst="rect">
            <a:avLst/>
          </a:prstGeom>
        </p:spPr>
        <p:txBody>
          <a:bodyPr wrap="square">
            <a:spAutoFit/>
          </a:bodyPr>
          <a:lstStyle/>
          <a:p>
            <a:pPr marL="171450" indent="-171450">
              <a:lnSpc>
                <a:spcPct val="110000"/>
              </a:lnSpc>
              <a:spcBef>
                <a:spcPct val="40000"/>
              </a:spcBef>
              <a:buClr>
                <a:srgbClr val="00B0F0"/>
              </a:buClr>
              <a:buFont typeface="Wingdings" pitchFamily="2" charset="2"/>
              <a:buChar char="§"/>
            </a:pPr>
            <a:r>
              <a:rPr lang="en-GB" sz="1200" b="1" dirty="0">
                <a:latin typeface="Segoe UI" panose="020B0502040204020203" pitchFamily="34" charset="0"/>
                <a:cs typeface="Segoe UI" panose="020B0502040204020203" pitchFamily="34" charset="0"/>
              </a:rPr>
              <a:t>Collect</a:t>
            </a:r>
            <a:r>
              <a:rPr lang="en-GB" sz="1200" dirty="0">
                <a:latin typeface="Segoe UI" panose="020B0502040204020203" pitchFamily="34" charset="0"/>
                <a:cs typeface="Segoe UI" panose="020B0502040204020203" pitchFamily="34" charset="0"/>
              </a:rPr>
              <a:t> the</a:t>
            </a:r>
            <a:r>
              <a:rPr lang="en-GB" sz="1200" b="1" dirty="0">
                <a:latin typeface="Segoe UI" panose="020B0502040204020203" pitchFamily="34" charset="0"/>
                <a:cs typeface="Segoe UI" panose="020B0502040204020203" pitchFamily="34" charset="0"/>
              </a:rPr>
              <a:t> data </a:t>
            </a:r>
            <a:r>
              <a:rPr lang="en-GB" sz="1200" dirty="0">
                <a:latin typeface="Segoe UI" panose="020B0502040204020203" pitchFamily="34" charset="0"/>
                <a:cs typeface="Segoe UI" panose="020B0502040204020203" pitchFamily="34" charset="0"/>
              </a:rPr>
              <a:t>from local sources: streets, type of building,  </a:t>
            </a:r>
          </a:p>
          <a:p>
            <a:pPr marL="171450" lvl="0" indent="-171450">
              <a:lnSpc>
                <a:spcPct val="110000"/>
              </a:lnSpc>
              <a:spcBef>
                <a:spcPct val="40000"/>
              </a:spcBef>
              <a:buClr>
                <a:srgbClr val="00B0F0"/>
              </a:buClr>
              <a:buFont typeface="Wingdings" pitchFamily="2" charset="2"/>
              <a:buChar char="§"/>
            </a:pPr>
            <a:r>
              <a:rPr lang="en-GB" sz="1200" dirty="0">
                <a:latin typeface="Segoe UI" panose="020B0502040204020203" pitchFamily="34" charset="0"/>
                <a:cs typeface="Segoe UI" panose="020B0502040204020203" pitchFamily="34" charset="0"/>
              </a:rPr>
              <a:t>Built-in energy demand estimations from </a:t>
            </a:r>
            <a:r>
              <a:rPr lang="en-US" sz="1200" b="1" dirty="0" err="1">
                <a:latin typeface="Segoe UI" panose="020B0502040204020203" pitchFamily="34" charset="0"/>
                <a:cs typeface="Segoe UI" panose="020B0502040204020203" pitchFamily="34" charset="0"/>
              </a:rPr>
              <a:t>OpenStreetMap</a:t>
            </a:r>
            <a:r>
              <a:rPr lang="en-US" sz="1200" b="1" dirty="0">
                <a:latin typeface="Segoe UI" panose="020B0502040204020203" pitchFamily="34" charset="0"/>
                <a:cs typeface="Segoe UI" panose="020B0502040204020203" pitchFamily="34" charset="0"/>
              </a:rPr>
              <a:t> (OSM) or </a:t>
            </a:r>
            <a:r>
              <a:rPr lang="en-US" sz="1200" dirty="0">
                <a:latin typeface="Segoe UI" panose="020B0502040204020203" pitchFamily="34" charset="0"/>
                <a:cs typeface="Segoe UI" panose="020B0502040204020203" pitchFamily="34" charset="0"/>
              </a:rPr>
              <a:t>local GIS data</a:t>
            </a:r>
            <a:endParaRPr lang="en-GB" sz="1200" dirty="0">
              <a:latin typeface="Segoe UI" panose="020B0502040204020203" pitchFamily="34" charset="0"/>
              <a:cs typeface="Segoe UI" panose="020B0502040204020203" pitchFamily="34" charset="0"/>
            </a:endParaRPr>
          </a:p>
          <a:p>
            <a:pPr marL="171450" indent="-171450">
              <a:lnSpc>
                <a:spcPct val="110000"/>
              </a:lnSpc>
              <a:spcBef>
                <a:spcPct val="40000"/>
              </a:spcBef>
              <a:buClr>
                <a:srgbClr val="00B0F0"/>
              </a:buClr>
              <a:buFont typeface="Wingdings" pitchFamily="2" charset="2"/>
              <a:buChar char="§"/>
            </a:pPr>
            <a:r>
              <a:rPr lang="en-GB" sz="1200" dirty="0">
                <a:latin typeface="Segoe UI" panose="020B0502040204020203" pitchFamily="34" charset="0"/>
                <a:cs typeface="Segoe UI" panose="020B0502040204020203" pitchFamily="34" charset="0"/>
              </a:rPr>
              <a:t>Automatically </a:t>
            </a:r>
            <a:r>
              <a:rPr lang="en-GB" sz="1200" b="1" dirty="0">
                <a:latin typeface="Segoe UI" panose="020B0502040204020203" pitchFamily="34" charset="0"/>
                <a:cs typeface="Segoe UI" panose="020B0502040204020203" pitchFamily="34" charset="0"/>
              </a:rPr>
              <a:t>analyse</a:t>
            </a:r>
            <a:r>
              <a:rPr lang="en-GB" sz="1200" dirty="0">
                <a:latin typeface="Segoe UI" panose="020B0502040204020203" pitchFamily="34" charset="0"/>
                <a:cs typeface="Segoe UI" panose="020B0502040204020203" pitchFamily="34" charset="0"/>
              </a:rPr>
              <a:t> and </a:t>
            </a:r>
            <a:r>
              <a:rPr lang="en-GB" sz="1200" b="1" dirty="0">
                <a:latin typeface="Segoe UI" panose="020B0502040204020203" pitchFamily="34" charset="0"/>
                <a:cs typeface="Segoe UI" panose="020B0502040204020203" pitchFamily="34" charset="0"/>
              </a:rPr>
              <a:t>generate</a:t>
            </a:r>
            <a:r>
              <a:rPr lang="en-GB" sz="1200" dirty="0">
                <a:latin typeface="Segoe UI" panose="020B0502040204020203" pitchFamily="34" charset="0"/>
                <a:cs typeface="Segoe UI" panose="020B0502040204020203" pitchFamily="34" charset="0"/>
              </a:rPr>
              <a:t> </a:t>
            </a:r>
            <a:r>
              <a:rPr lang="en-GB" sz="1200" b="1" dirty="0">
                <a:latin typeface="Segoe UI" panose="020B0502040204020203" pitchFamily="34" charset="0"/>
                <a:cs typeface="Segoe UI" panose="020B0502040204020203" pitchFamily="34" charset="0"/>
              </a:rPr>
              <a:t>API</a:t>
            </a:r>
            <a:r>
              <a:rPr lang="en-GB" sz="1200" dirty="0">
                <a:latin typeface="Segoe UI" panose="020B0502040204020203" pitchFamily="34" charset="0"/>
                <a:cs typeface="Segoe UI" panose="020B0502040204020203" pitchFamily="34" charset="0"/>
              </a:rPr>
              <a:t>s to be integrated in the optimisation model</a:t>
            </a:r>
          </a:p>
        </p:txBody>
      </p:sp>
      <p:sp>
        <p:nvSpPr>
          <p:cNvPr id="31" name="Rectangle 30"/>
          <p:cNvSpPr/>
          <p:nvPr/>
        </p:nvSpPr>
        <p:spPr>
          <a:xfrm>
            <a:off x="5796135" y="3487634"/>
            <a:ext cx="3225800" cy="1458861"/>
          </a:xfrm>
          <a:prstGeom prst="rect">
            <a:avLst/>
          </a:prstGeom>
        </p:spPr>
        <p:txBody>
          <a:bodyPr wrap="square">
            <a:spAutoFit/>
          </a:bodyPr>
          <a:lstStyle/>
          <a:p>
            <a:pPr marL="171450" indent="-171450">
              <a:lnSpc>
                <a:spcPct val="110000"/>
              </a:lnSpc>
              <a:spcBef>
                <a:spcPct val="40000"/>
              </a:spcBef>
              <a:buClr>
                <a:srgbClr val="00B0F0"/>
              </a:buClr>
              <a:buFont typeface="Wingdings" pitchFamily="2" charset="2"/>
              <a:buChar char="§"/>
            </a:pPr>
            <a:r>
              <a:rPr lang="en-GB" sz="1200" b="1" dirty="0">
                <a:latin typeface="Segoe UI" panose="020B0502040204020203" pitchFamily="34" charset="0"/>
                <a:cs typeface="Segoe UI" panose="020B0502040204020203" pitchFamily="34" charset="0"/>
              </a:rPr>
              <a:t>Rapid development </a:t>
            </a:r>
            <a:r>
              <a:rPr lang="en-GB" sz="1200" dirty="0">
                <a:latin typeface="Segoe UI" panose="020B0502040204020203" pitchFamily="34" charset="0"/>
                <a:cs typeface="Segoe UI" panose="020B0502040204020203" pitchFamily="34" charset="0"/>
              </a:rPr>
              <a:t>of heat energy maps to identify energy demand/supply options</a:t>
            </a:r>
          </a:p>
          <a:p>
            <a:pPr marL="171450" lvl="0" indent="-171450">
              <a:lnSpc>
                <a:spcPct val="110000"/>
              </a:lnSpc>
              <a:spcBef>
                <a:spcPct val="40000"/>
              </a:spcBef>
              <a:buClr>
                <a:srgbClr val="00B0F0"/>
              </a:buClr>
              <a:buFont typeface="Wingdings" pitchFamily="2" charset="2"/>
              <a:buChar char="§"/>
            </a:pPr>
            <a:r>
              <a:rPr lang="en-US" sz="1200" dirty="0">
                <a:latin typeface="Segoe UI" panose="020B0502040204020203" pitchFamily="34" charset="0"/>
                <a:ea typeface="Arial" charset="0"/>
                <a:cs typeface="Segoe UI" panose="020B0502040204020203" pitchFamily="34" charset="0"/>
              </a:rPr>
              <a:t>Built in </a:t>
            </a:r>
            <a:r>
              <a:rPr lang="en-US" sz="1200" b="1" dirty="0">
                <a:latin typeface="Segoe UI" panose="020B0502040204020203" pitchFamily="34" charset="0"/>
                <a:ea typeface="Arial" charset="0"/>
                <a:cs typeface="Segoe UI" panose="020B0502040204020203" pitchFamily="34" charset="0"/>
              </a:rPr>
              <a:t>network </a:t>
            </a:r>
            <a:r>
              <a:rPr lang="en-US" sz="1200" b="1" dirty="0" err="1">
                <a:latin typeface="Segoe UI" panose="020B0502040204020203" pitchFamily="34" charset="0"/>
                <a:ea typeface="Arial" charset="0"/>
                <a:cs typeface="Segoe UI" panose="020B0502040204020203" pitchFamily="34" charset="0"/>
              </a:rPr>
              <a:t>optimisation</a:t>
            </a:r>
            <a:r>
              <a:rPr lang="en-US" sz="1200" b="1" dirty="0">
                <a:latin typeface="Segoe UI" panose="020B0502040204020203" pitchFamily="34" charset="0"/>
                <a:ea typeface="Arial" charset="0"/>
                <a:cs typeface="Segoe UI" panose="020B0502040204020203" pitchFamily="34" charset="0"/>
              </a:rPr>
              <a:t> </a:t>
            </a:r>
            <a:r>
              <a:rPr lang="en-US" sz="1200" dirty="0">
                <a:latin typeface="Segoe UI" panose="020B0502040204020203" pitchFamily="34" charset="0"/>
                <a:ea typeface="Arial" charset="0"/>
                <a:cs typeface="Segoe UI" panose="020B0502040204020203" pitchFamily="34" charset="0"/>
              </a:rPr>
              <a:t>model that calculates the most efficient option</a:t>
            </a:r>
            <a:endParaRPr lang="en-GB" sz="1200" b="1" dirty="0">
              <a:latin typeface="Segoe UI" panose="020B0502040204020203" pitchFamily="34" charset="0"/>
              <a:cs typeface="Segoe UI" panose="020B0502040204020203" pitchFamily="34" charset="0"/>
            </a:endParaRPr>
          </a:p>
          <a:p>
            <a:pPr marL="171450" indent="-171450">
              <a:lnSpc>
                <a:spcPct val="110000"/>
              </a:lnSpc>
              <a:spcBef>
                <a:spcPct val="40000"/>
              </a:spcBef>
              <a:buClr>
                <a:srgbClr val="00B0F0"/>
              </a:buClr>
              <a:buFont typeface="Wingdings" pitchFamily="2" charset="2"/>
              <a:buChar char="§"/>
            </a:pPr>
            <a:r>
              <a:rPr lang="en-GB" sz="1200" dirty="0">
                <a:latin typeface="Segoe UI" panose="020B0502040204020203" pitchFamily="34" charset="0"/>
                <a:cs typeface="Segoe UI" panose="020B0502040204020203" pitchFamily="34" charset="0"/>
              </a:rPr>
              <a:t>Receive </a:t>
            </a:r>
            <a:r>
              <a:rPr lang="en-GB" sz="1200" b="1" dirty="0">
                <a:latin typeface="Segoe UI" panose="020B0502040204020203" pitchFamily="34" charset="0"/>
                <a:cs typeface="Segoe UI" panose="020B0502040204020203" pitchFamily="34" charset="0"/>
              </a:rPr>
              <a:t>personalized reports and project financial information</a:t>
            </a:r>
            <a:endParaRPr lang="en-GB" sz="1200" dirty="0">
              <a:latin typeface="Segoe UI" panose="020B0502040204020203" pitchFamily="34" charset="0"/>
              <a:cs typeface="Segoe UI" panose="020B0502040204020203" pitchFamily="34" charset="0"/>
            </a:endParaRPr>
          </a:p>
        </p:txBody>
      </p:sp>
      <p:grpSp>
        <p:nvGrpSpPr>
          <p:cNvPr id="34" name="Group 33"/>
          <p:cNvGrpSpPr/>
          <p:nvPr/>
        </p:nvGrpSpPr>
        <p:grpSpPr>
          <a:xfrm>
            <a:off x="3817249" y="2636036"/>
            <a:ext cx="1054039" cy="734353"/>
            <a:chOff x="4941888" y="3375025"/>
            <a:chExt cx="1017587" cy="765322"/>
          </a:xfrm>
        </p:grpSpPr>
        <p:pic>
          <p:nvPicPr>
            <p:cNvPr id="35" name="Picture 7" descr="http://www.vision-works.com/img/features/reporting.png"/>
            <p:cNvPicPr>
              <a:picLocks noChangeAspect="1" noChangeArrowheads="1"/>
            </p:cNvPicPr>
            <p:nvPr/>
          </p:nvPicPr>
          <p:blipFill>
            <a:blip r:embed="rId5" cstate="print"/>
            <a:srcRect/>
            <a:stretch>
              <a:fillRect/>
            </a:stretch>
          </p:blipFill>
          <p:spPr bwMode="auto">
            <a:xfrm>
              <a:off x="4941888" y="3375025"/>
              <a:ext cx="725487" cy="531813"/>
            </a:xfrm>
            <a:prstGeom prst="rect">
              <a:avLst/>
            </a:prstGeom>
            <a:noFill/>
            <a:ln w="9525">
              <a:noFill/>
              <a:miter lim="800000"/>
              <a:headEnd/>
              <a:tailEnd/>
            </a:ln>
          </p:spPr>
        </p:pic>
        <p:pic>
          <p:nvPicPr>
            <p:cNvPr id="36" name="Picture 9" descr="http://www.mselement.com/resources/images/icons/Column-Chart-icon.png"/>
            <p:cNvPicPr>
              <a:picLocks noChangeAspect="1" noChangeArrowheads="1"/>
            </p:cNvPicPr>
            <p:nvPr/>
          </p:nvPicPr>
          <p:blipFill>
            <a:blip r:embed="rId6" cstate="print"/>
            <a:srcRect/>
            <a:stretch>
              <a:fillRect/>
            </a:stretch>
          </p:blipFill>
          <p:spPr bwMode="auto">
            <a:xfrm>
              <a:off x="5297488" y="3411538"/>
              <a:ext cx="661987" cy="652462"/>
            </a:xfrm>
            <a:prstGeom prst="rect">
              <a:avLst/>
            </a:prstGeom>
            <a:noFill/>
            <a:ln w="9525">
              <a:noFill/>
              <a:miter lim="800000"/>
              <a:headEnd/>
              <a:tailEnd/>
            </a:ln>
          </p:spPr>
        </p:pic>
        <p:pic>
          <p:nvPicPr>
            <p:cNvPr id="37" name="Picture 15" descr="http://findicons.com/files/icons/1681/siena/128/pie_chart_blue.png"/>
            <p:cNvPicPr>
              <a:picLocks noChangeAspect="1" noChangeArrowheads="1"/>
            </p:cNvPicPr>
            <p:nvPr/>
          </p:nvPicPr>
          <p:blipFill>
            <a:blip r:embed="rId7" cstate="print">
              <a:lum bright="-20000"/>
            </a:blip>
            <a:srcRect/>
            <a:stretch>
              <a:fillRect/>
            </a:stretch>
          </p:blipFill>
          <p:spPr bwMode="auto">
            <a:xfrm rot="17755562">
              <a:off x="5050934" y="3678385"/>
              <a:ext cx="458787" cy="465138"/>
            </a:xfrm>
            <a:prstGeom prst="rect">
              <a:avLst/>
            </a:prstGeom>
            <a:noFill/>
            <a:ln w="9525">
              <a:noFill/>
              <a:miter lim="800000"/>
              <a:headEnd/>
              <a:tailEnd/>
            </a:ln>
          </p:spPr>
        </p:pic>
      </p:grpSp>
      <p:pic>
        <p:nvPicPr>
          <p:cNvPr id="38" name="Picture 4" descr="http://www.csgtechnology.com/web/images/stories/reparacion.png"/>
          <p:cNvPicPr>
            <a:picLocks noChangeAspect="1" noChangeArrowheads="1"/>
          </p:cNvPicPr>
          <p:nvPr/>
        </p:nvPicPr>
        <p:blipFill>
          <a:blip r:embed="rId8" cstate="print"/>
          <a:srcRect/>
          <a:stretch>
            <a:fillRect/>
          </a:stretch>
        </p:blipFill>
        <p:spPr bwMode="auto">
          <a:xfrm>
            <a:off x="6783107" y="2496777"/>
            <a:ext cx="863601" cy="863601"/>
          </a:xfrm>
          <a:prstGeom prst="rect">
            <a:avLst/>
          </a:prstGeom>
          <a:noFill/>
        </p:spPr>
      </p:pic>
    </p:spTree>
    <p:extLst>
      <p:ext uri="{BB962C8B-B14F-4D97-AF65-F5344CB8AC3E}">
        <p14:creationId xmlns:p14="http://schemas.microsoft.com/office/powerpoint/2010/main" val="2079400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783" y="1585379"/>
            <a:ext cx="1368152" cy="963317"/>
          </a:xfrm>
          <a:prstGeom prst="rect">
            <a:avLst/>
          </a:prstGeom>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8793" y="1838132"/>
            <a:ext cx="1130462" cy="649533"/>
          </a:xfrm>
          <a:prstGeom prst="rect">
            <a:avLst/>
          </a:prstGeom>
        </p:spPr>
      </p:pic>
      <p:pic>
        <p:nvPicPr>
          <p:cNvPr id="10" name="Grafi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1935" y="1638986"/>
            <a:ext cx="1492363" cy="877050"/>
          </a:xfrm>
          <a:prstGeom prst="rect">
            <a:avLst/>
          </a:prstGeom>
        </p:spPr>
      </p:pic>
      <p:pic>
        <p:nvPicPr>
          <p:cNvPr id="11" name="Grafik 10"/>
          <p:cNvPicPr>
            <a:picLocks noChangeAspect="1"/>
          </p:cNvPicPr>
          <p:nvPr/>
        </p:nvPicPr>
        <p:blipFill rotWithShape="1">
          <a:blip r:embed="rId6" cstate="print">
            <a:extLst>
              <a:ext uri="{28A0092B-C50C-407E-A947-70E740481C1C}">
                <a14:useLocalDpi xmlns:a14="http://schemas.microsoft.com/office/drawing/2010/main" val="0"/>
              </a:ext>
            </a:extLst>
          </a:blip>
          <a:srcRect l="16077" t="24505" r="12892" b="25258"/>
          <a:stretch/>
        </p:blipFill>
        <p:spPr>
          <a:xfrm>
            <a:off x="3184103" y="1721696"/>
            <a:ext cx="1562770" cy="781385"/>
          </a:xfrm>
          <a:prstGeom prst="rect">
            <a:avLst/>
          </a:prstGeom>
        </p:spPr>
      </p:pic>
      <p:pic>
        <p:nvPicPr>
          <p:cNvPr id="12" name="Grafik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8938" y="3774620"/>
            <a:ext cx="1775089" cy="750122"/>
          </a:xfrm>
          <a:prstGeom prst="rect">
            <a:avLst/>
          </a:prstGeom>
        </p:spPr>
      </p:pic>
      <p:pic>
        <p:nvPicPr>
          <p:cNvPr id="15" name="Grafik 14"/>
          <p:cNvPicPr>
            <a:picLocks noChangeAspect="1"/>
          </p:cNvPicPr>
          <p:nvPr/>
        </p:nvPicPr>
        <p:blipFill>
          <a:blip r:embed="rId8"/>
          <a:stretch>
            <a:fillRect/>
          </a:stretch>
        </p:blipFill>
        <p:spPr>
          <a:xfrm>
            <a:off x="4797318" y="1638986"/>
            <a:ext cx="1339113" cy="878107"/>
          </a:xfrm>
          <a:prstGeom prst="rect">
            <a:avLst/>
          </a:prstGeom>
        </p:spPr>
      </p:pic>
      <p:pic>
        <p:nvPicPr>
          <p:cNvPr id="16" name="Grafik 15"/>
          <p:cNvPicPr>
            <a:picLocks noChangeAspect="1"/>
          </p:cNvPicPr>
          <p:nvPr/>
        </p:nvPicPr>
        <p:blipFill>
          <a:blip r:embed="rId9"/>
          <a:stretch>
            <a:fillRect/>
          </a:stretch>
        </p:blipFill>
        <p:spPr>
          <a:xfrm>
            <a:off x="7864623" y="1484784"/>
            <a:ext cx="1027857" cy="1164508"/>
          </a:xfrm>
          <a:prstGeom prst="rect">
            <a:avLst/>
          </a:prstGeom>
        </p:spPr>
      </p:pic>
      <p:pic>
        <p:nvPicPr>
          <p:cNvPr id="17" name="Grafik 16"/>
          <p:cNvPicPr>
            <a:picLocks noChangeAspect="1"/>
          </p:cNvPicPr>
          <p:nvPr/>
        </p:nvPicPr>
        <p:blipFill>
          <a:blip r:embed="rId10"/>
          <a:stretch>
            <a:fillRect/>
          </a:stretch>
        </p:blipFill>
        <p:spPr>
          <a:xfrm>
            <a:off x="5105660" y="2991237"/>
            <a:ext cx="1822859" cy="580528"/>
          </a:xfrm>
          <a:prstGeom prst="rect">
            <a:avLst/>
          </a:prstGeom>
        </p:spPr>
      </p:pic>
      <p:pic>
        <p:nvPicPr>
          <p:cNvPr id="18" name="Grafik 17"/>
          <p:cNvPicPr>
            <a:picLocks noChangeAspect="1"/>
          </p:cNvPicPr>
          <p:nvPr/>
        </p:nvPicPr>
        <p:blipFill>
          <a:blip r:embed="rId11"/>
          <a:stretch>
            <a:fillRect/>
          </a:stretch>
        </p:blipFill>
        <p:spPr>
          <a:xfrm>
            <a:off x="1834588" y="2800960"/>
            <a:ext cx="1352380" cy="879774"/>
          </a:xfrm>
          <a:prstGeom prst="rect">
            <a:avLst/>
          </a:prstGeom>
        </p:spPr>
      </p:pic>
      <p:pic>
        <p:nvPicPr>
          <p:cNvPr id="22" name="Grafik 21"/>
          <p:cNvPicPr>
            <a:picLocks noChangeAspect="1"/>
          </p:cNvPicPr>
          <p:nvPr/>
        </p:nvPicPr>
        <p:blipFill>
          <a:blip r:embed="rId12"/>
          <a:stretch>
            <a:fillRect/>
          </a:stretch>
        </p:blipFill>
        <p:spPr>
          <a:xfrm>
            <a:off x="7288559" y="2889676"/>
            <a:ext cx="1491500" cy="682089"/>
          </a:xfrm>
          <a:prstGeom prst="rect">
            <a:avLst/>
          </a:prstGeom>
        </p:spPr>
      </p:pic>
      <p:pic>
        <p:nvPicPr>
          <p:cNvPr id="23" name="Grafik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60199" y="4354766"/>
            <a:ext cx="2222717" cy="168388"/>
          </a:xfrm>
          <a:prstGeom prst="rect">
            <a:avLst/>
          </a:prstGeom>
        </p:spPr>
      </p:pic>
      <p:pic>
        <p:nvPicPr>
          <p:cNvPr id="24" name="Grafik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7157" y="4262205"/>
            <a:ext cx="1570794" cy="259975"/>
          </a:xfrm>
          <a:prstGeom prst="rect">
            <a:avLst/>
          </a:prstGeom>
        </p:spPr>
      </p:pic>
      <p:pic>
        <p:nvPicPr>
          <p:cNvPr id="25" name="Grafik 24"/>
          <p:cNvPicPr>
            <a:picLocks noChangeAspect="1"/>
          </p:cNvPicPr>
          <p:nvPr/>
        </p:nvPicPr>
        <p:blipFill>
          <a:blip r:embed="rId15"/>
          <a:stretch>
            <a:fillRect/>
          </a:stretch>
        </p:blipFill>
        <p:spPr>
          <a:xfrm>
            <a:off x="3685010" y="2818220"/>
            <a:ext cx="939253" cy="926561"/>
          </a:xfrm>
          <a:prstGeom prst="rect">
            <a:avLst/>
          </a:prstGeom>
        </p:spPr>
      </p:pic>
      <p:pic>
        <p:nvPicPr>
          <p:cNvPr id="26" name="Grafik 2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57266" y="2719106"/>
            <a:ext cx="531975" cy="974503"/>
          </a:xfrm>
          <a:prstGeom prst="rect">
            <a:avLst/>
          </a:prstGeom>
        </p:spPr>
      </p:pic>
      <p:pic>
        <p:nvPicPr>
          <p:cNvPr id="28" name="Grafik 27"/>
          <p:cNvPicPr>
            <a:picLocks noChangeAspect="1"/>
          </p:cNvPicPr>
          <p:nvPr/>
        </p:nvPicPr>
        <p:blipFill>
          <a:blip r:embed="rId17"/>
          <a:stretch>
            <a:fillRect/>
          </a:stretch>
        </p:blipFill>
        <p:spPr>
          <a:xfrm>
            <a:off x="2656286" y="4280192"/>
            <a:ext cx="1199857" cy="241988"/>
          </a:xfrm>
          <a:prstGeom prst="rect">
            <a:avLst/>
          </a:prstGeom>
        </p:spPr>
      </p:pic>
      <p:sp>
        <p:nvSpPr>
          <p:cNvPr id="18433" name="Textfeld 18432"/>
          <p:cNvSpPr txBox="1"/>
          <p:nvPr/>
        </p:nvSpPr>
        <p:spPr>
          <a:xfrm>
            <a:off x="663098" y="4972446"/>
            <a:ext cx="1965622" cy="307777"/>
          </a:xfrm>
          <a:prstGeom prst="rect">
            <a:avLst/>
          </a:prstGeom>
          <a:noFill/>
        </p:spPr>
        <p:txBody>
          <a:bodyPr wrap="square" rtlCol="0">
            <a:spAutoFit/>
          </a:bodyPr>
          <a:lstStyle/>
          <a:p>
            <a:r>
              <a:rPr lang="en-GB" sz="1400" dirty="0">
                <a:latin typeface="Segoe UI" panose="020B0502040204020203" pitchFamily="34" charset="0"/>
                <a:ea typeface="Segoe UI" panose="020B0502040204020203" pitchFamily="34" charset="0"/>
                <a:cs typeface="Segoe UI" panose="020B0502040204020203" pitchFamily="34" charset="0"/>
              </a:rPr>
              <a:t>Funded</a:t>
            </a:r>
            <a:r>
              <a:rPr lang="de-DE" sz="1400" dirty="0">
                <a:latin typeface="Segoe UI" panose="020B0502040204020203" pitchFamily="34" charset="0"/>
                <a:ea typeface="Segoe UI" panose="020B0502040204020203" pitchFamily="34" charset="0"/>
                <a:cs typeface="Segoe UI" panose="020B0502040204020203" pitchFamily="34" charset="0"/>
              </a:rPr>
              <a:t> </a:t>
            </a:r>
            <a:r>
              <a:rPr lang="de-DE" sz="1400" dirty="0" err="1">
                <a:latin typeface="Segoe UI" panose="020B0502040204020203" pitchFamily="34" charset="0"/>
                <a:ea typeface="Segoe UI" panose="020B0502040204020203" pitchFamily="34" charset="0"/>
                <a:cs typeface="Segoe UI" panose="020B0502040204020203" pitchFamily="34" charset="0"/>
              </a:rPr>
              <a:t>by</a:t>
            </a:r>
            <a:r>
              <a:rPr lang="de-DE" sz="1400" dirty="0">
                <a:latin typeface="Segoe UI" panose="020B0502040204020203" pitchFamily="34" charset="0"/>
                <a:ea typeface="Segoe UI" panose="020B0502040204020203" pitchFamily="34" charset="0"/>
                <a:cs typeface="Segoe UI" panose="020B0502040204020203" pitchFamily="34" charset="0"/>
              </a:rPr>
              <a:t>:</a:t>
            </a:r>
          </a:p>
        </p:txBody>
      </p:sp>
      <p:pic>
        <p:nvPicPr>
          <p:cNvPr id="18436" name="Grafik 1843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46090" y="5013176"/>
            <a:ext cx="929766" cy="618717"/>
          </a:xfrm>
          <a:prstGeom prst="rect">
            <a:avLst/>
          </a:prstGeom>
        </p:spPr>
      </p:pic>
      <p:sp>
        <p:nvSpPr>
          <p:cNvPr id="29" name="Title 1"/>
          <p:cNvSpPr txBox="1">
            <a:spLocks/>
          </p:cNvSpPr>
          <p:nvPr/>
        </p:nvSpPr>
        <p:spPr bwMode="auto">
          <a:xfrm>
            <a:off x="416098" y="933280"/>
            <a:ext cx="8359985" cy="13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1"/>
                </a:solidFill>
                <a:latin typeface="Segoe UI" pitchFamily="34" charset="0"/>
                <a:ea typeface="Segoe UI" pitchFamily="34" charset="0"/>
                <a:cs typeface="Segoe UI" pitchFamily="34" charset="0"/>
              </a:defRPr>
            </a:lvl1pPr>
            <a:lvl2pPr algn="ctr" rtl="0" eaLnBrk="0" fontAlgn="base" hangingPunct="0">
              <a:spcBef>
                <a:spcPct val="0"/>
              </a:spcBef>
              <a:spcAft>
                <a:spcPct val="0"/>
              </a:spcAft>
              <a:defRPr sz="4400">
                <a:solidFill>
                  <a:schemeClr val="tx1"/>
                </a:solidFill>
                <a:latin typeface="Segoe UI" pitchFamily="34" charset="0"/>
                <a:cs typeface="Segoe UI" pitchFamily="34" charset="0"/>
              </a:defRPr>
            </a:lvl2pPr>
            <a:lvl3pPr algn="ctr" rtl="0" eaLnBrk="0" fontAlgn="base" hangingPunct="0">
              <a:spcBef>
                <a:spcPct val="0"/>
              </a:spcBef>
              <a:spcAft>
                <a:spcPct val="0"/>
              </a:spcAft>
              <a:defRPr sz="4400">
                <a:solidFill>
                  <a:schemeClr val="tx1"/>
                </a:solidFill>
                <a:latin typeface="Segoe UI" pitchFamily="34" charset="0"/>
                <a:cs typeface="Segoe UI" pitchFamily="34" charset="0"/>
              </a:defRPr>
            </a:lvl3pPr>
            <a:lvl4pPr algn="ctr" rtl="0" eaLnBrk="0" fontAlgn="base" hangingPunct="0">
              <a:spcBef>
                <a:spcPct val="0"/>
              </a:spcBef>
              <a:spcAft>
                <a:spcPct val="0"/>
              </a:spcAft>
              <a:defRPr sz="4400">
                <a:solidFill>
                  <a:schemeClr val="tx1"/>
                </a:solidFill>
                <a:latin typeface="Segoe UI" pitchFamily="34" charset="0"/>
                <a:cs typeface="Segoe UI" pitchFamily="34" charset="0"/>
              </a:defRPr>
            </a:lvl4pPr>
            <a:lvl5pPr algn="ctr" rtl="0" eaLnBrk="0" fontAlgn="base" hangingPunct="0">
              <a:spcBef>
                <a:spcPct val="0"/>
              </a:spcBef>
              <a:spcAft>
                <a:spcPct val="0"/>
              </a:spcAft>
              <a:defRPr sz="4400">
                <a:solidFill>
                  <a:schemeClr val="tx1"/>
                </a:solidFill>
                <a:latin typeface="Segoe UI" pitchFamily="34" charset="0"/>
                <a:cs typeface="Segoe UI" pitchFamily="34" charset="0"/>
              </a:defRPr>
            </a:lvl5pPr>
            <a:lvl6pPr marL="457200" algn="ctr" rtl="0" fontAlgn="base">
              <a:spcBef>
                <a:spcPct val="0"/>
              </a:spcBef>
              <a:spcAft>
                <a:spcPct val="0"/>
              </a:spcAft>
              <a:defRPr sz="4400">
                <a:solidFill>
                  <a:schemeClr val="tx1"/>
                </a:solidFill>
                <a:latin typeface="Segoe UI" pitchFamily="34" charset="0"/>
                <a:cs typeface="Segoe UI" pitchFamily="34" charset="0"/>
              </a:defRPr>
            </a:lvl6pPr>
            <a:lvl7pPr marL="914400" algn="ctr" rtl="0" fontAlgn="base">
              <a:spcBef>
                <a:spcPct val="0"/>
              </a:spcBef>
              <a:spcAft>
                <a:spcPct val="0"/>
              </a:spcAft>
              <a:defRPr sz="4400">
                <a:solidFill>
                  <a:schemeClr val="tx1"/>
                </a:solidFill>
                <a:latin typeface="Segoe UI" pitchFamily="34" charset="0"/>
                <a:cs typeface="Segoe UI" pitchFamily="34" charset="0"/>
              </a:defRPr>
            </a:lvl7pPr>
            <a:lvl8pPr marL="1371600" algn="ctr" rtl="0" fontAlgn="base">
              <a:spcBef>
                <a:spcPct val="0"/>
              </a:spcBef>
              <a:spcAft>
                <a:spcPct val="0"/>
              </a:spcAft>
              <a:defRPr sz="4400">
                <a:solidFill>
                  <a:schemeClr val="tx1"/>
                </a:solidFill>
                <a:latin typeface="Segoe UI" pitchFamily="34" charset="0"/>
                <a:cs typeface="Segoe UI" pitchFamily="34" charset="0"/>
              </a:defRPr>
            </a:lvl8pPr>
            <a:lvl9pPr marL="1828800" algn="ctr" rtl="0" fontAlgn="base">
              <a:spcBef>
                <a:spcPct val="0"/>
              </a:spcBef>
              <a:spcAft>
                <a:spcPct val="0"/>
              </a:spcAft>
              <a:defRPr sz="4400">
                <a:solidFill>
                  <a:schemeClr val="tx1"/>
                </a:solidFill>
                <a:latin typeface="Segoe UI" pitchFamily="34" charset="0"/>
                <a:cs typeface="Segoe UI" pitchFamily="34" charset="0"/>
              </a:defRPr>
            </a:lvl9pPr>
          </a:lstStyle>
          <a:p>
            <a:endParaRPr lang="en-US" sz="3200" b="1" dirty="0"/>
          </a:p>
        </p:txBody>
      </p:sp>
      <p:sp>
        <p:nvSpPr>
          <p:cNvPr id="20" name="Textfeld 19"/>
          <p:cNvSpPr txBox="1"/>
          <p:nvPr/>
        </p:nvSpPr>
        <p:spPr>
          <a:xfrm>
            <a:off x="611560" y="997246"/>
            <a:ext cx="1965622" cy="307777"/>
          </a:xfrm>
          <a:prstGeom prst="rect">
            <a:avLst/>
          </a:prstGeom>
          <a:noFill/>
        </p:spPr>
        <p:txBody>
          <a:bodyPr wrap="square" rtlCol="0">
            <a:spAutoFit/>
          </a:bodyPr>
          <a:lstStyle/>
          <a:p>
            <a:r>
              <a:rPr lang="en-GB" sz="1400" dirty="0">
                <a:latin typeface="Segoe UI" panose="020B0502040204020203" pitchFamily="34" charset="0"/>
                <a:ea typeface="Segoe UI" panose="020B0502040204020203" pitchFamily="34" charset="0"/>
                <a:cs typeface="Segoe UI" panose="020B0502040204020203" pitchFamily="34" charset="0"/>
              </a:rPr>
              <a:t>Developed</a:t>
            </a:r>
            <a:r>
              <a:rPr lang="de-DE" sz="1400" dirty="0">
                <a:latin typeface="Segoe UI" panose="020B0502040204020203" pitchFamily="34" charset="0"/>
                <a:ea typeface="Segoe UI" panose="020B0502040204020203" pitchFamily="34" charset="0"/>
                <a:cs typeface="Segoe UI" panose="020B0502040204020203" pitchFamily="34" charset="0"/>
              </a:rPr>
              <a:t> </a:t>
            </a:r>
            <a:r>
              <a:rPr lang="de-DE" sz="1400" dirty="0" err="1">
                <a:latin typeface="Segoe UI" panose="020B0502040204020203" pitchFamily="34" charset="0"/>
                <a:ea typeface="Segoe UI" panose="020B0502040204020203" pitchFamily="34" charset="0"/>
                <a:cs typeface="Segoe UI" panose="020B0502040204020203" pitchFamily="34" charset="0"/>
              </a:rPr>
              <a:t>with</a:t>
            </a:r>
            <a:r>
              <a:rPr lang="de-DE" sz="1400" dirty="0">
                <a:latin typeface="Segoe UI" panose="020B0502040204020203" pitchFamily="34" charset="0"/>
                <a:ea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868950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extLst>
              <p:ext uri="{D42A27DB-BD31-4B8C-83A1-F6EECF244321}">
                <p14:modId xmlns:p14="http://schemas.microsoft.com/office/powerpoint/2010/main" val="1333853285"/>
              </p:ext>
            </p:extLst>
          </p:nvPr>
        </p:nvGraphicFramePr>
        <p:xfrm>
          <a:off x="454984" y="3140969"/>
          <a:ext cx="8229600" cy="2592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Content Placeholder 3"/>
          <p:cNvGraphicFramePr>
            <a:graphicFrameLocks noGrp="1"/>
          </p:cNvGraphicFramePr>
          <p:nvPr>
            <p:ph idx="1"/>
            <p:extLst>
              <p:ext uri="{D42A27DB-BD31-4B8C-83A1-F6EECF244321}">
                <p14:modId xmlns:p14="http://schemas.microsoft.com/office/powerpoint/2010/main" val="1758141760"/>
              </p:ext>
            </p:extLst>
          </p:nvPr>
        </p:nvGraphicFramePr>
        <p:xfrm>
          <a:off x="457200" y="1628800"/>
          <a:ext cx="8229600" cy="25922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extfeld 1"/>
          <p:cNvSpPr txBox="1"/>
          <p:nvPr/>
        </p:nvSpPr>
        <p:spPr>
          <a:xfrm>
            <a:off x="0" y="1556792"/>
            <a:ext cx="9144000" cy="646331"/>
          </a:xfrm>
          <a:prstGeom prst="rect">
            <a:avLst/>
          </a:prstGeom>
          <a:noFill/>
        </p:spPr>
        <p:txBody>
          <a:bodyPr wrap="square" rtlCol="0">
            <a:spAutoFit/>
          </a:bodyPr>
          <a:lstStyle/>
          <a:p>
            <a:pPr algn="ctr"/>
            <a:r>
              <a:rPr lang="de-DE" sz="3600" b="1" dirty="0">
                <a:latin typeface="Segoe UI" panose="020B0502040204020203" pitchFamily="34" charset="0"/>
                <a:ea typeface="Segoe UI" panose="020B0502040204020203" pitchFamily="34" charset="0"/>
                <a:cs typeface="Segoe UI" panose="020B0502040204020203" pitchFamily="34" charset="0"/>
              </a:rPr>
              <a:t>Who is THERMOS for...? </a:t>
            </a:r>
          </a:p>
        </p:txBody>
      </p:sp>
    </p:spTree>
    <p:extLst>
      <p:ext uri="{BB962C8B-B14F-4D97-AF65-F5344CB8AC3E}">
        <p14:creationId xmlns:p14="http://schemas.microsoft.com/office/powerpoint/2010/main" val="66906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467543" y="1963076"/>
            <a:ext cx="8208912" cy="1440202"/>
          </a:xfrm>
          <a:prstGeom prst="rect">
            <a:avLst/>
          </a:prstGeom>
        </p:spPr>
        <p:txBody>
          <a:bodyPr wrap="square">
            <a:spAutoFit/>
          </a:bodyPr>
          <a:lstStyle/>
          <a:p>
            <a:r>
              <a:rPr lang="de-DE" dirty="0">
                <a:latin typeface="Segoe UI" panose="020B0502040204020203" pitchFamily="34" charset="0"/>
                <a:ea typeface="Segoe UI" panose="020B0502040204020203" pitchFamily="34" charset="0"/>
                <a:cs typeface="Segoe UI" panose="020B0502040204020203" pitchFamily="34" charset="0"/>
              </a:rPr>
              <a:t>THERMOS Adoption </a:t>
            </a:r>
            <a:r>
              <a:rPr lang="de-DE" dirty="0" err="1">
                <a:latin typeface="Segoe UI" panose="020B0502040204020203" pitchFamily="34" charset="0"/>
                <a:ea typeface="Segoe UI" panose="020B0502040204020203" pitchFamily="34" charset="0"/>
                <a:cs typeface="Segoe UI" panose="020B0502040204020203" pitchFamily="34" charset="0"/>
              </a:rPr>
              <a:t>Process</a:t>
            </a:r>
            <a:r>
              <a:rPr lang="de-DE" dirty="0">
                <a:latin typeface="Segoe UI" panose="020B0502040204020203" pitchFamily="34" charset="0"/>
                <a:ea typeface="Segoe UI" panose="020B0502040204020203" pitchFamily="34" charset="0"/>
                <a:cs typeface="Segoe UI" panose="020B0502040204020203" pitchFamily="34" charset="0"/>
              </a:rPr>
              <a:t> – </a:t>
            </a:r>
            <a:r>
              <a:rPr lang="de-DE" i="1" dirty="0" err="1">
                <a:latin typeface="Segoe UI" panose="020B0502040204020203" pitchFamily="34" charset="0"/>
                <a:ea typeface="Segoe UI" panose="020B0502040204020203" pitchFamily="34" charset="0"/>
                <a:cs typeface="Segoe UI" panose="020B0502040204020203" pitchFamily="34" charset="0"/>
              </a:rPr>
              <a:t>answering</a:t>
            </a:r>
            <a:r>
              <a:rPr lang="de-DE" i="1" dirty="0">
                <a:latin typeface="Segoe UI" panose="020B0502040204020203" pitchFamily="34" charset="0"/>
                <a:ea typeface="Segoe UI" panose="020B0502040204020203" pitchFamily="34" charset="0"/>
                <a:cs typeface="Segoe UI" panose="020B0502040204020203" pitchFamily="34" charset="0"/>
              </a:rPr>
              <a:t> </a:t>
            </a:r>
            <a:r>
              <a:rPr lang="de-DE" i="1" dirty="0" err="1">
                <a:latin typeface="Segoe UI" panose="020B0502040204020203" pitchFamily="34" charset="0"/>
                <a:ea typeface="Segoe UI" panose="020B0502040204020203" pitchFamily="34" charset="0"/>
                <a:cs typeface="Segoe UI" panose="020B0502040204020203" pitchFamily="34" charset="0"/>
              </a:rPr>
              <a:t>every</a:t>
            </a:r>
            <a:r>
              <a:rPr lang="de-DE" i="1" dirty="0">
                <a:latin typeface="Segoe UI" panose="020B0502040204020203" pitchFamily="34" charset="0"/>
                <a:ea typeface="Segoe UI" panose="020B0502040204020203" pitchFamily="34" charset="0"/>
                <a:cs typeface="Segoe UI" panose="020B0502040204020203" pitchFamily="34" charset="0"/>
              </a:rPr>
              <a:t> </a:t>
            </a:r>
            <a:r>
              <a:rPr lang="de-DE" i="1" dirty="0" err="1">
                <a:latin typeface="Segoe UI" panose="020B0502040204020203" pitchFamily="34" charset="0"/>
                <a:ea typeface="Segoe UI" panose="020B0502040204020203" pitchFamily="34" charset="0"/>
                <a:cs typeface="Segoe UI" panose="020B0502040204020203" pitchFamily="34" charset="0"/>
              </a:rPr>
              <a:t>day</a:t>
            </a:r>
            <a:r>
              <a:rPr lang="de-DE" i="1" dirty="0">
                <a:latin typeface="Segoe UI" panose="020B0502040204020203" pitchFamily="34" charset="0"/>
                <a:ea typeface="Segoe UI" panose="020B0502040204020203" pitchFamily="34" charset="0"/>
                <a:cs typeface="Segoe UI" panose="020B0502040204020203" pitchFamily="34" charset="0"/>
              </a:rPr>
              <a:t> </a:t>
            </a:r>
            <a:r>
              <a:rPr lang="de-DE" i="1" dirty="0" err="1">
                <a:latin typeface="Segoe UI" panose="020B0502040204020203" pitchFamily="34" charset="0"/>
                <a:ea typeface="Segoe UI" panose="020B0502040204020203" pitchFamily="34" charset="0"/>
                <a:cs typeface="Segoe UI" panose="020B0502040204020203" pitchFamily="34" charset="0"/>
              </a:rPr>
              <a:t>energy</a:t>
            </a:r>
            <a:r>
              <a:rPr lang="de-DE" i="1" dirty="0">
                <a:latin typeface="Segoe UI" panose="020B0502040204020203" pitchFamily="34" charset="0"/>
                <a:ea typeface="Segoe UI" panose="020B0502040204020203" pitchFamily="34" charset="0"/>
                <a:cs typeface="Segoe UI" panose="020B0502040204020203" pitchFamily="34" charset="0"/>
              </a:rPr>
              <a:t> </a:t>
            </a:r>
            <a:r>
              <a:rPr lang="de-DE" i="1" dirty="0" err="1">
                <a:latin typeface="Segoe UI" panose="020B0502040204020203" pitchFamily="34" charset="0"/>
                <a:ea typeface="Segoe UI" panose="020B0502040204020203" pitchFamily="34" charset="0"/>
                <a:cs typeface="Segoe UI" panose="020B0502040204020203" pitchFamily="34" charset="0"/>
              </a:rPr>
              <a:t>planning</a:t>
            </a:r>
            <a:r>
              <a:rPr lang="de-DE" i="1" dirty="0">
                <a:latin typeface="Segoe UI" panose="020B0502040204020203" pitchFamily="34" charset="0"/>
                <a:ea typeface="Segoe UI" panose="020B0502040204020203" pitchFamily="34" charset="0"/>
                <a:cs typeface="Segoe UI" panose="020B0502040204020203" pitchFamily="34" charset="0"/>
              </a:rPr>
              <a:t> </a:t>
            </a:r>
            <a:r>
              <a:rPr lang="de-DE" i="1" dirty="0" err="1">
                <a:latin typeface="Segoe UI" panose="020B0502040204020203" pitchFamily="34" charset="0"/>
                <a:ea typeface="Segoe UI" panose="020B0502040204020203" pitchFamily="34" charset="0"/>
                <a:cs typeface="Segoe UI" panose="020B0502040204020203" pitchFamily="34" charset="0"/>
              </a:rPr>
              <a:t>realities</a:t>
            </a:r>
            <a:r>
              <a:rPr lang="de-DE" i="1" dirty="0">
                <a:latin typeface="Segoe UI" panose="020B0502040204020203" pitchFamily="34" charset="0"/>
                <a:ea typeface="Segoe UI" panose="020B0502040204020203" pitchFamily="34" charset="0"/>
                <a:cs typeface="Segoe UI" panose="020B0502040204020203" pitchFamily="34" charset="0"/>
              </a:rPr>
              <a:t> </a:t>
            </a:r>
          </a:p>
          <a:p>
            <a:endParaRPr lang="en-US" sz="1000"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600"/>
              </a:spcAft>
            </a:pPr>
            <a:endParaRPr lang="en-US" sz="100"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1800"/>
              </a:spcAft>
            </a:pP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THERMOS </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hlinkClick r:id="rId3"/>
              </a:rPr>
              <a:t>Advisory Board</a:t>
            </a:r>
            <a:endParaRPr lang="en-US"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1800"/>
              </a:spcAft>
            </a:pP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THERMOS </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hlinkClick r:id="rId4"/>
              </a:rPr>
              <a:t>Ambassadors</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(selection)</a:t>
            </a:r>
            <a:endParaRPr lang="en-US" sz="1050"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Textfeld 6"/>
          <p:cNvSpPr txBox="1"/>
          <p:nvPr/>
        </p:nvSpPr>
        <p:spPr>
          <a:xfrm>
            <a:off x="287523" y="982469"/>
            <a:ext cx="8568952" cy="646331"/>
          </a:xfrm>
          <a:prstGeom prst="rect">
            <a:avLst/>
          </a:prstGeom>
          <a:noFill/>
        </p:spPr>
        <p:txBody>
          <a:bodyPr wrap="square" rtlCol="0">
            <a:spAutoFit/>
          </a:bodyPr>
          <a:lstStyle/>
          <a:p>
            <a:pPr algn="ctr"/>
            <a:r>
              <a:rPr lang="de-DE" sz="3600" b="1" dirty="0">
                <a:latin typeface="Segoe UI" panose="020B0502040204020203" pitchFamily="34" charset="0"/>
                <a:cs typeface="Segoe UI" panose="020B0502040204020203" pitchFamily="34" charset="0"/>
              </a:rPr>
              <a:t>...and how are we ensuring quality? </a:t>
            </a:r>
          </a:p>
        </p:txBody>
      </p:sp>
      <p:pic>
        <p:nvPicPr>
          <p:cNvPr id="6" name="Grafik 5"/>
          <p:cNvPicPr>
            <a:picLocks noChangeAspect="1"/>
          </p:cNvPicPr>
          <p:nvPr/>
        </p:nvPicPr>
        <p:blipFill>
          <a:blip r:embed="rId5"/>
          <a:stretch>
            <a:fillRect/>
          </a:stretch>
        </p:blipFill>
        <p:spPr>
          <a:xfrm>
            <a:off x="7308304" y="3857047"/>
            <a:ext cx="1728192" cy="779030"/>
          </a:xfrm>
          <a:prstGeom prst="rect">
            <a:avLst/>
          </a:prstGeom>
        </p:spPr>
      </p:pic>
      <p:pic>
        <p:nvPicPr>
          <p:cNvPr id="8" name="Grafik 7"/>
          <p:cNvPicPr>
            <a:picLocks noChangeAspect="1"/>
          </p:cNvPicPr>
          <p:nvPr/>
        </p:nvPicPr>
        <p:blipFill>
          <a:blip r:embed="rId6"/>
          <a:stretch>
            <a:fillRect/>
          </a:stretch>
        </p:blipFill>
        <p:spPr>
          <a:xfrm>
            <a:off x="680629" y="3832947"/>
            <a:ext cx="867035" cy="1036213"/>
          </a:xfrm>
          <a:prstGeom prst="rect">
            <a:avLst/>
          </a:prstGeom>
        </p:spPr>
      </p:pic>
      <p:pic>
        <p:nvPicPr>
          <p:cNvPr id="13" name="Grafik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96136" y="3906843"/>
            <a:ext cx="1296144" cy="658696"/>
          </a:xfrm>
          <a:prstGeom prst="rect">
            <a:avLst/>
          </a:prstGeom>
        </p:spPr>
      </p:pic>
      <p:pic>
        <p:nvPicPr>
          <p:cNvPr id="17" name="Grafik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27984" y="3805471"/>
            <a:ext cx="1048959" cy="1063689"/>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25103" y="5439397"/>
            <a:ext cx="1539385" cy="379715"/>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22237" y="5361682"/>
            <a:ext cx="1642051" cy="703736"/>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38820" y="4029165"/>
            <a:ext cx="2261831" cy="508912"/>
          </a:xfrm>
          <a:prstGeom prst="rect">
            <a:avLst/>
          </a:prstGeom>
        </p:spPr>
      </p:pic>
      <p:pic>
        <p:nvPicPr>
          <p:cNvPr id="18" name="Picture 17"/>
          <p:cNvPicPr>
            <a:picLocks noChangeAspect="1"/>
          </p:cNvPicPr>
          <p:nvPr/>
        </p:nvPicPr>
        <p:blipFill>
          <a:blip r:embed="rId12"/>
          <a:stretch>
            <a:fillRect/>
          </a:stretch>
        </p:blipFill>
        <p:spPr>
          <a:xfrm>
            <a:off x="3804254" y="5315056"/>
            <a:ext cx="1487826" cy="732810"/>
          </a:xfrm>
          <a:prstGeom prst="rect">
            <a:avLst/>
          </a:prstGeom>
        </p:spPr>
      </p:pic>
      <p:pic>
        <p:nvPicPr>
          <p:cNvPr id="20"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5581" y="5265362"/>
            <a:ext cx="1022057" cy="1043958"/>
          </a:xfrm>
          <a:prstGeom prst="rect">
            <a:avLst/>
          </a:prstGeom>
        </p:spPr>
      </p:pic>
      <p:pic>
        <p:nvPicPr>
          <p:cNvPr id="21" name="Picture 2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98396" y="5170221"/>
            <a:ext cx="1175426" cy="990716"/>
          </a:xfrm>
          <a:prstGeom prst="rect">
            <a:avLst/>
          </a:prstGeom>
        </p:spPr>
      </p:pic>
    </p:spTree>
    <p:extLst>
      <p:ext uri="{BB962C8B-B14F-4D97-AF65-F5344CB8AC3E}">
        <p14:creationId xmlns:p14="http://schemas.microsoft.com/office/powerpoint/2010/main" val="3660892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764704"/>
            <a:ext cx="9144000" cy="646331"/>
          </a:xfrm>
          <a:prstGeom prst="rect">
            <a:avLst/>
          </a:prstGeom>
          <a:noFill/>
        </p:spPr>
        <p:txBody>
          <a:bodyPr wrap="square" rtlCol="0">
            <a:spAutoFit/>
          </a:bodyPr>
          <a:lstStyle/>
          <a:p>
            <a:pPr algn="ctr"/>
            <a:r>
              <a:rPr lang="en-GB" sz="3600" b="1" dirty="0">
                <a:latin typeface="Segoe UI" panose="020B0502040204020203" pitchFamily="34" charset="0"/>
                <a:ea typeface="Segoe UI" panose="020B0502040204020203" pitchFamily="34" charset="0"/>
                <a:cs typeface="Segoe UI" panose="020B0502040204020203" pitchFamily="34" charset="0"/>
              </a:rPr>
              <a:t>Who was THERMOS developed with?</a:t>
            </a:r>
            <a:endParaRPr lang="de-DE" sz="3600" b="1" dirty="0">
              <a:latin typeface="Segoe UI" panose="020B0502040204020203" pitchFamily="34" charset="0"/>
              <a:ea typeface="Segoe UI" panose="020B0502040204020203" pitchFamily="34" charset="0"/>
              <a:cs typeface="Segoe UI" panose="020B0502040204020203" pitchFamily="34" charset="0"/>
            </a:endParaRPr>
          </a:p>
        </p:txBody>
      </p:sp>
      <p:sp>
        <p:nvSpPr>
          <p:cNvPr id="4" name="Textfeld 3"/>
          <p:cNvSpPr txBox="1"/>
          <p:nvPr/>
        </p:nvSpPr>
        <p:spPr>
          <a:xfrm>
            <a:off x="3491880" y="2307138"/>
            <a:ext cx="4896544" cy="1323439"/>
          </a:xfrm>
          <a:prstGeom prst="rect">
            <a:avLst/>
          </a:prstGeom>
          <a:noFill/>
        </p:spPr>
        <p:txBody>
          <a:bodyPr wrap="square" rtlCol="0">
            <a:spAutoFit/>
          </a:bodyPr>
          <a:lstStyle/>
          <a:p>
            <a:r>
              <a:rPr lang="en-US" sz="1600" b="1" dirty="0" err="1">
                <a:latin typeface="Segoe UI" panose="020B0502040204020203" pitchFamily="34" charset="0"/>
                <a:ea typeface="Segoe UI" panose="020B0502040204020203" pitchFamily="34" charset="0"/>
                <a:cs typeface="Segoe UI" panose="020B0502040204020203" pitchFamily="34" charset="0"/>
              </a:rPr>
              <a:t>Granollers</a:t>
            </a:r>
            <a:r>
              <a:rPr lang="en-US" sz="1600" b="1" dirty="0">
                <a:latin typeface="Segoe UI" panose="020B0502040204020203" pitchFamily="34" charset="0"/>
                <a:ea typeface="Segoe UI" panose="020B0502040204020203" pitchFamily="34" charset="0"/>
                <a:cs typeface="Segoe UI" panose="020B0502040204020203" pitchFamily="34" charset="0"/>
              </a:rPr>
              <a:t>, Spain </a:t>
            </a:r>
            <a:r>
              <a:rPr lang="en-US" sz="1600" dirty="0">
                <a:latin typeface="Segoe UI" panose="020B0502040204020203" pitchFamily="34" charset="0"/>
                <a:ea typeface="Segoe UI" panose="020B0502040204020203" pitchFamily="34" charset="0"/>
                <a:cs typeface="Segoe UI" panose="020B0502040204020203" pitchFamily="34" charset="0"/>
              </a:rPr>
              <a:t>– The municipality conducted  pre-feasibility study with THERMOS to supply selected buildings in the </a:t>
            </a:r>
            <a:r>
              <a:rPr lang="en-US" sz="1600" dirty="0" err="1">
                <a:latin typeface="Segoe UI" panose="020B0502040204020203" pitchFamily="34" charset="0"/>
                <a:ea typeface="Segoe UI" panose="020B0502040204020203" pitchFamily="34" charset="0"/>
                <a:cs typeface="Segoe UI" panose="020B0502040204020203" pitchFamily="34" charset="0"/>
              </a:rPr>
              <a:t>EcoCongost</a:t>
            </a:r>
            <a:r>
              <a:rPr lang="en-US" sz="1600" dirty="0">
                <a:latin typeface="Segoe UI" panose="020B0502040204020203" pitchFamily="34" charset="0"/>
                <a:ea typeface="Segoe UI" panose="020B0502040204020203" pitchFamily="34" charset="0"/>
                <a:cs typeface="Segoe UI" panose="020B0502040204020203" pitchFamily="34" charset="0"/>
              </a:rPr>
              <a:t> industrial park with energy from local biogas production. </a:t>
            </a:r>
          </a:p>
          <a:p>
            <a:r>
              <a:rPr lang="en-US" sz="1600" dirty="0">
                <a:latin typeface="Segoe UI" panose="020B0502040204020203" pitchFamily="34" charset="0"/>
                <a:ea typeface="Segoe UI" panose="020B0502040204020203" pitchFamily="34" charset="0"/>
                <a:cs typeface="Segoe UI" panose="020B0502040204020203" pitchFamily="34" charset="0"/>
              </a:rPr>
              <a:t>Replicator: </a:t>
            </a:r>
            <a:r>
              <a:rPr lang="en-US" sz="1600" dirty="0" err="1">
                <a:latin typeface="Segoe UI" panose="020B0502040204020203" pitchFamily="34" charset="0"/>
                <a:ea typeface="Segoe UI" panose="020B0502040204020203" pitchFamily="34" charset="0"/>
                <a:cs typeface="Segoe UI" panose="020B0502040204020203" pitchFamily="34" charset="0"/>
              </a:rPr>
              <a:t>Cascais</a:t>
            </a:r>
            <a:r>
              <a:rPr lang="en-US" sz="1600" dirty="0">
                <a:latin typeface="Segoe UI" panose="020B0502040204020203" pitchFamily="34" charset="0"/>
                <a:ea typeface="Segoe UI" panose="020B0502040204020203" pitchFamily="34" charset="0"/>
                <a:cs typeface="Segoe UI" panose="020B0502040204020203" pitchFamily="34" charset="0"/>
              </a:rPr>
              <a:t>, PT</a:t>
            </a:r>
            <a:endParaRPr lang="de-DE" sz="1600" dirty="0">
              <a:latin typeface="Segoe UI" panose="020B0502040204020203" pitchFamily="34" charset="0"/>
              <a:ea typeface="Segoe UI" panose="020B0502040204020203" pitchFamily="34" charset="0"/>
              <a:cs typeface="Segoe UI" panose="020B0502040204020203" pitchFamily="34" charset="0"/>
            </a:endParaRPr>
          </a:p>
        </p:txBody>
      </p:sp>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l="14086" t="6338" r="22529" b="25747"/>
          <a:stretch/>
        </p:blipFill>
        <p:spPr>
          <a:xfrm>
            <a:off x="323528" y="2204864"/>
            <a:ext cx="3024336" cy="2160240"/>
          </a:xfrm>
          <a:prstGeom prst="rect">
            <a:avLst/>
          </a:prstGeom>
        </p:spPr>
      </p:pic>
      <p:pic>
        <p:nvPicPr>
          <p:cNvPr id="8" name="Grafik 7"/>
          <p:cNvPicPr>
            <a:picLocks noChangeAspect="1"/>
          </p:cNvPicPr>
          <p:nvPr/>
        </p:nvPicPr>
        <p:blipFill rotWithShape="1">
          <a:blip r:embed="rId4">
            <a:extLst>
              <a:ext uri="{28A0092B-C50C-407E-A947-70E740481C1C}">
                <a14:useLocalDpi xmlns:a14="http://schemas.microsoft.com/office/drawing/2010/main" val="0"/>
              </a:ext>
            </a:extLst>
          </a:blip>
          <a:srcRect l="7588" r="13997"/>
          <a:stretch/>
        </p:blipFill>
        <p:spPr>
          <a:xfrm>
            <a:off x="6156176" y="4232310"/>
            <a:ext cx="2736304" cy="2420867"/>
          </a:xfrm>
          <a:prstGeom prst="rect">
            <a:avLst/>
          </a:prstGeom>
        </p:spPr>
      </p:pic>
      <p:sp>
        <p:nvSpPr>
          <p:cNvPr id="10" name="Textfeld 9"/>
          <p:cNvSpPr txBox="1"/>
          <p:nvPr/>
        </p:nvSpPr>
        <p:spPr>
          <a:xfrm>
            <a:off x="971600" y="4842578"/>
            <a:ext cx="4914546" cy="1323439"/>
          </a:xfrm>
          <a:prstGeom prst="rect">
            <a:avLst/>
          </a:prstGeom>
          <a:noFill/>
        </p:spPr>
        <p:txBody>
          <a:bodyPr wrap="square" rtlCol="0">
            <a:spAutoFit/>
          </a:bodyPr>
          <a:lstStyle/>
          <a:p>
            <a:pPr algn="r"/>
            <a:r>
              <a:rPr lang="en-US" sz="1600" b="1" dirty="0">
                <a:latin typeface="Segoe UI" panose="020B0502040204020203" pitchFamily="34" charset="0"/>
                <a:ea typeface="Segoe UI" panose="020B0502040204020203" pitchFamily="34" charset="0"/>
                <a:cs typeface="Segoe UI" panose="020B0502040204020203" pitchFamily="34" charset="0"/>
              </a:rPr>
              <a:t>Islington, UK </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GB" sz="1600" dirty="0">
                <a:latin typeface="Segoe UI" panose="020B0502040204020203" pitchFamily="34" charset="0"/>
                <a:ea typeface="Segoe UI" panose="020B0502040204020203" pitchFamily="34" charset="0"/>
                <a:cs typeface="Segoe UI" panose="020B0502040204020203" pitchFamily="34" charset="0"/>
              </a:rPr>
              <a:t>The Islington Borough Council in London used the THERMOS tool to verify an existing feasibility study for a new heat network in the Archway neighbourhood. </a:t>
            </a:r>
          </a:p>
          <a:p>
            <a:pPr algn="r"/>
            <a:r>
              <a:rPr lang="en-GB" sz="1600" dirty="0">
                <a:latin typeface="Segoe UI" panose="020B0502040204020203" pitchFamily="34" charset="0"/>
                <a:ea typeface="Segoe UI" panose="020B0502040204020203" pitchFamily="34" charset="0"/>
                <a:cs typeface="Segoe UI" panose="020B0502040204020203" pitchFamily="34" charset="0"/>
              </a:rPr>
              <a:t>Replicator: Greater London Authority, UK</a:t>
            </a:r>
            <a:r>
              <a:rPr lang="en-US" sz="1600" dirty="0">
                <a:latin typeface="Segoe UI" panose="020B0502040204020203" pitchFamily="34" charset="0"/>
                <a:ea typeface="Segoe UI" panose="020B0502040204020203" pitchFamily="34" charset="0"/>
                <a:cs typeface="Segoe UI" panose="020B0502040204020203" pitchFamily="34" charset="0"/>
              </a:rPr>
              <a:t> </a:t>
            </a:r>
            <a:endParaRPr lang="de-DE" sz="1600" dirty="0">
              <a:latin typeface="Segoe UI" panose="020B0502040204020203" pitchFamily="34" charset="0"/>
              <a:ea typeface="Segoe UI" panose="020B0502040204020203" pitchFamily="34" charset="0"/>
              <a:cs typeface="Segoe UI" panose="020B0502040204020203" pitchFamily="34" charset="0"/>
            </a:endParaRPr>
          </a:p>
        </p:txBody>
      </p:sp>
      <p:sp>
        <p:nvSpPr>
          <p:cNvPr id="11" name="Textfeld 10"/>
          <p:cNvSpPr txBox="1"/>
          <p:nvPr/>
        </p:nvSpPr>
        <p:spPr>
          <a:xfrm>
            <a:off x="313308" y="1578256"/>
            <a:ext cx="6138682" cy="369332"/>
          </a:xfrm>
          <a:prstGeom prst="rect">
            <a:avLst/>
          </a:prstGeom>
          <a:noFill/>
        </p:spPr>
        <p:txBody>
          <a:bodyPr wrap="square" rtlCol="0">
            <a:spAutoFit/>
          </a:bodyPr>
          <a:lstStyle/>
          <a:p>
            <a:r>
              <a:rPr lang="de-DE" dirty="0">
                <a:latin typeface="Segoe UI" panose="020B0502040204020203" pitchFamily="34" charset="0"/>
                <a:ea typeface="Segoe UI" panose="020B0502040204020203" pitchFamily="34" charset="0"/>
                <a:cs typeface="Segoe UI" panose="020B0502040204020203" pitchFamily="34" charset="0"/>
              </a:rPr>
              <a:t>4 Pilot </a:t>
            </a:r>
            <a:r>
              <a:rPr lang="de-DE" dirty="0" err="1">
                <a:latin typeface="Segoe UI" panose="020B0502040204020203" pitchFamily="34" charset="0"/>
                <a:ea typeface="Segoe UI" panose="020B0502040204020203" pitchFamily="34" charset="0"/>
                <a:cs typeface="Segoe UI" panose="020B0502040204020203" pitchFamily="34" charset="0"/>
              </a:rPr>
              <a:t>cities</a:t>
            </a:r>
            <a:r>
              <a:rPr lang="de-DE" dirty="0">
                <a:latin typeface="Segoe UI" panose="020B0502040204020203" pitchFamily="34" charset="0"/>
                <a:ea typeface="Segoe UI" panose="020B0502040204020203" pitchFamily="34" charset="0"/>
                <a:cs typeface="Segoe UI" panose="020B0502040204020203" pitchFamily="34" charset="0"/>
              </a:rPr>
              <a:t> </a:t>
            </a:r>
            <a:r>
              <a:rPr lang="de-DE" dirty="0" err="1">
                <a:latin typeface="Segoe UI" panose="020B0502040204020203" pitchFamily="34" charset="0"/>
                <a:ea typeface="Segoe UI" panose="020B0502040204020203" pitchFamily="34" charset="0"/>
                <a:cs typeface="Segoe UI" panose="020B0502040204020203" pitchFamily="34" charset="0"/>
              </a:rPr>
              <a:t>and</a:t>
            </a:r>
            <a:r>
              <a:rPr lang="de-DE" dirty="0">
                <a:latin typeface="Segoe UI" panose="020B0502040204020203" pitchFamily="34" charset="0"/>
                <a:ea typeface="Segoe UI" panose="020B0502040204020203" pitchFamily="34" charset="0"/>
                <a:cs typeface="Segoe UI" panose="020B0502040204020203" pitchFamily="34" charset="0"/>
              </a:rPr>
              <a:t> 4 </a:t>
            </a:r>
            <a:r>
              <a:rPr lang="de-DE" dirty="0" err="1">
                <a:latin typeface="Segoe UI" panose="020B0502040204020203" pitchFamily="34" charset="0"/>
                <a:ea typeface="Segoe UI" panose="020B0502040204020203" pitchFamily="34" charset="0"/>
                <a:cs typeface="Segoe UI" panose="020B0502040204020203" pitchFamily="34" charset="0"/>
              </a:rPr>
              <a:t>replicating</a:t>
            </a:r>
            <a:r>
              <a:rPr lang="de-DE" dirty="0">
                <a:latin typeface="Segoe UI" panose="020B0502040204020203" pitchFamily="34" charset="0"/>
                <a:ea typeface="Segoe UI" panose="020B0502040204020203" pitchFamily="34" charset="0"/>
                <a:cs typeface="Segoe UI" panose="020B0502040204020203" pitchFamily="34" charset="0"/>
              </a:rPr>
              <a:t> </a:t>
            </a:r>
            <a:r>
              <a:rPr lang="de-DE" dirty="0" err="1">
                <a:latin typeface="Segoe UI" panose="020B0502040204020203" pitchFamily="34" charset="0"/>
                <a:ea typeface="Segoe UI" panose="020B0502040204020203" pitchFamily="34" charset="0"/>
                <a:cs typeface="Segoe UI" panose="020B0502040204020203" pitchFamily="34" charset="0"/>
              </a:rPr>
              <a:t>cities</a:t>
            </a:r>
            <a:r>
              <a:rPr lang="de-DE" dirty="0">
                <a:latin typeface="Segoe UI" panose="020B0502040204020203" pitchFamily="34" charset="0"/>
                <a:ea typeface="Segoe UI" panose="020B0502040204020203" pitchFamily="34" charset="0"/>
                <a:cs typeface="Segoe UI" panose="020B0502040204020203" pitchFamily="34" charset="0"/>
              </a:rPr>
              <a:t>….</a:t>
            </a:r>
          </a:p>
        </p:txBody>
      </p:sp>
      <p:sp>
        <p:nvSpPr>
          <p:cNvPr id="9" name="Rectangle 8">
            <a:extLst>
              <a:ext uri="{FF2B5EF4-FFF2-40B4-BE49-F238E27FC236}">
                <a16:creationId xmlns:a16="http://schemas.microsoft.com/office/drawing/2014/main" id="{F0A79EC8-57F2-4C73-98F8-0368FDF15735}"/>
              </a:ext>
            </a:extLst>
          </p:cNvPr>
          <p:cNvSpPr/>
          <p:nvPr/>
        </p:nvSpPr>
        <p:spPr>
          <a:xfrm>
            <a:off x="315901" y="4443552"/>
            <a:ext cx="2008883" cy="261610"/>
          </a:xfrm>
          <a:prstGeom prst="rect">
            <a:avLst/>
          </a:prstGeom>
        </p:spPr>
        <p:txBody>
          <a:bodyPr wrap="none">
            <a:spAutoFit/>
          </a:bodyPr>
          <a:lstStyle/>
          <a:p>
            <a:r>
              <a:rPr lang="de-DE" sz="1100" dirty="0">
                <a:latin typeface="Segoe UI" panose="020B0502040204020203" pitchFamily="34" charset="0"/>
                <a:cs typeface="Segoe UI" panose="020B0502040204020203" pitchFamily="34" charset="0"/>
              </a:rPr>
              <a:t>Image: Granollers </a:t>
            </a:r>
            <a:r>
              <a:rPr lang="de-DE" sz="1100" dirty="0" err="1">
                <a:latin typeface="Segoe UI" panose="020B0502040204020203" pitchFamily="34" charset="0"/>
                <a:cs typeface="Segoe UI" panose="020B0502040204020203" pitchFamily="34" charset="0"/>
              </a:rPr>
              <a:t>Mercat</a:t>
            </a:r>
            <a:r>
              <a:rPr lang="de-DE" sz="1100" dirty="0">
                <a:latin typeface="Segoe UI" panose="020B0502040204020203" pitchFamily="34" charset="0"/>
                <a:cs typeface="Segoe UI" panose="020B0502040204020203" pitchFamily="34" charset="0"/>
              </a:rPr>
              <a:t> EPE</a:t>
            </a:r>
          </a:p>
        </p:txBody>
      </p:sp>
    </p:spTree>
    <p:extLst>
      <p:ext uri="{BB962C8B-B14F-4D97-AF65-F5344CB8AC3E}">
        <p14:creationId xmlns:p14="http://schemas.microsoft.com/office/powerpoint/2010/main" val="48699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764704"/>
            <a:ext cx="9144000" cy="646331"/>
          </a:xfrm>
          <a:prstGeom prst="rect">
            <a:avLst/>
          </a:prstGeom>
          <a:noFill/>
        </p:spPr>
        <p:txBody>
          <a:bodyPr wrap="square" rtlCol="0">
            <a:spAutoFit/>
          </a:bodyPr>
          <a:lstStyle/>
          <a:p>
            <a:pPr algn="ctr"/>
            <a:r>
              <a:rPr lang="en-GB" sz="3600" b="1" dirty="0">
                <a:latin typeface="Segoe UI" panose="020B0502040204020203" pitchFamily="34" charset="0"/>
                <a:ea typeface="Segoe UI" panose="020B0502040204020203" pitchFamily="34" charset="0"/>
                <a:cs typeface="Segoe UI" panose="020B0502040204020203" pitchFamily="34" charset="0"/>
              </a:rPr>
              <a:t>Who was THERMOS developed with?</a:t>
            </a:r>
            <a:endParaRPr lang="de-DE" sz="3600" b="1" dirty="0">
              <a:latin typeface="Segoe UI" panose="020B0502040204020203" pitchFamily="34" charset="0"/>
              <a:ea typeface="Segoe UI" panose="020B0502040204020203" pitchFamily="34" charset="0"/>
              <a:cs typeface="Segoe UI" panose="020B0502040204020203" pitchFamily="34" charset="0"/>
            </a:endParaRPr>
          </a:p>
        </p:txBody>
      </p:sp>
      <p:sp>
        <p:nvSpPr>
          <p:cNvPr id="4" name="Textfeld 3"/>
          <p:cNvSpPr txBox="1"/>
          <p:nvPr/>
        </p:nvSpPr>
        <p:spPr>
          <a:xfrm>
            <a:off x="3131840" y="2332683"/>
            <a:ext cx="5580620" cy="1323439"/>
          </a:xfrm>
          <a:prstGeom prst="rect">
            <a:avLst/>
          </a:prstGeom>
          <a:noFill/>
        </p:spPr>
        <p:txBody>
          <a:bodyPr wrap="square" rtlCol="0">
            <a:spAutoFit/>
          </a:bodyPr>
          <a:lstStyle/>
          <a:p>
            <a:r>
              <a:rPr lang="en-US" sz="1600" b="1" dirty="0">
                <a:latin typeface="Segoe UI" panose="020B0502040204020203" pitchFamily="34" charset="0"/>
                <a:ea typeface="Segoe UI" panose="020B0502040204020203" pitchFamily="34" charset="0"/>
                <a:cs typeface="Segoe UI" panose="020B0502040204020203" pitchFamily="34" charset="0"/>
              </a:rPr>
              <a:t>Jelgava, Latvia </a:t>
            </a:r>
            <a:r>
              <a:rPr lang="en-US" sz="1600" dirty="0">
                <a:latin typeface="Segoe UI" panose="020B0502040204020203" pitchFamily="34" charset="0"/>
                <a:ea typeface="Segoe UI" panose="020B0502040204020203" pitchFamily="34" charset="0"/>
                <a:cs typeface="Segoe UI" panose="020B0502040204020203" pitchFamily="34" charset="0"/>
              </a:rPr>
              <a:t>– In Jelgava, THERMOS was used by the city and a regional energy agency to identify heat network opportunities in the residential and tertiary sectors across the city.</a:t>
            </a:r>
          </a:p>
          <a:p>
            <a:r>
              <a:rPr lang="en-US" sz="1600" dirty="0">
                <a:latin typeface="Segoe UI" panose="020B0502040204020203" pitchFamily="34" charset="0"/>
                <a:ea typeface="Segoe UI" panose="020B0502040204020203" pitchFamily="34" charset="0"/>
                <a:cs typeface="Segoe UI" panose="020B0502040204020203" pitchFamily="34" charset="0"/>
              </a:rPr>
              <a:t>Replicator: Alba Iulia, RO</a:t>
            </a:r>
            <a:endParaRPr lang="de-DE" sz="1600" dirty="0">
              <a:latin typeface="Segoe UI" panose="020B0502040204020203" pitchFamily="34" charset="0"/>
              <a:ea typeface="Segoe UI" panose="020B0502040204020203" pitchFamily="34" charset="0"/>
              <a:cs typeface="Segoe UI" panose="020B0502040204020203" pitchFamily="34" charset="0"/>
            </a:endParaRPr>
          </a:p>
        </p:txBody>
      </p:sp>
      <p:sp>
        <p:nvSpPr>
          <p:cNvPr id="10" name="Textfeld 9"/>
          <p:cNvSpPr txBox="1"/>
          <p:nvPr/>
        </p:nvSpPr>
        <p:spPr>
          <a:xfrm>
            <a:off x="755576" y="4990322"/>
            <a:ext cx="5076564" cy="1077218"/>
          </a:xfrm>
          <a:prstGeom prst="rect">
            <a:avLst/>
          </a:prstGeom>
          <a:noFill/>
        </p:spPr>
        <p:txBody>
          <a:bodyPr wrap="square" rtlCol="0">
            <a:spAutoFit/>
          </a:bodyPr>
          <a:lstStyle/>
          <a:p>
            <a:pPr algn="r"/>
            <a:r>
              <a:rPr lang="en-US" sz="1600" b="1" dirty="0">
                <a:latin typeface="Segoe UI" panose="020B0502040204020203" pitchFamily="34" charset="0"/>
                <a:ea typeface="Segoe UI" panose="020B0502040204020203" pitchFamily="34" charset="0"/>
                <a:cs typeface="Segoe UI" panose="020B0502040204020203" pitchFamily="34" charset="0"/>
              </a:rPr>
              <a:t>Warsaw, Poland </a:t>
            </a:r>
            <a:r>
              <a:rPr lang="en-US" sz="1600" dirty="0">
                <a:latin typeface="Segoe UI" panose="020B0502040204020203" pitchFamily="34" charset="0"/>
                <a:ea typeface="Segoe UI" panose="020B0502040204020203" pitchFamily="34" charset="0"/>
                <a:cs typeface="Segoe UI" panose="020B0502040204020203" pitchFamily="34" charset="0"/>
              </a:rPr>
              <a:t>– The city of Warsaw applied THERMOS to connect excess heat sources to the city’s existing district heat network.</a:t>
            </a:r>
            <a:endParaRPr lang="de-DE" sz="1600" dirty="0">
              <a:latin typeface="Segoe UI" panose="020B0502040204020203" pitchFamily="34" charset="0"/>
              <a:ea typeface="Segoe UI" panose="020B0502040204020203" pitchFamily="34" charset="0"/>
              <a:cs typeface="Segoe UI" panose="020B0502040204020203" pitchFamily="34" charset="0"/>
            </a:endParaRPr>
          </a:p>
          <a:p>
            <a:pPr algn="r"/>
            <a:r>
              <a:rPr lang="de-DE" sz="1600" dirty="0" err="1">
                <a:latin typeface="Segoe UI" panose="020B0502040204020203" pitchFamily="34" charset="0"/>
                <a:ea typeface="Segoe UI" panose="020B0502040204020203" pitchFamily="34" charset="0"/>
                <a:cs typeface="Segoe UI" panose="020B0502040204020203" pitchFamily="34" charset="0"/>
              </a:rPr>
              <a:t>Replicator</a:t>
            </a:r>
            <a:r>
              <a:rPr lang="de-DE" sz="1600" dirty="0">
                <a:latin typeface="Segoe UI" panose="020B0502040204020203" pitchFamily="34" charset="0"/>
                <a:ea typeface="Segoe UI" panose="020B0502040204020203" pitchFamily="34" charset="0"/>
                <a:cs typeface="Segoe UI" panose="020B0502040204020203" pitchFamily="34" charset="0"/>
              </a:rPr>
              <a:t>: Berlin (</a:t>
            </a:r>
            <a:r>
              <a:rPr lang="de-DE" sz="1600" dirty="0" err="1">
                <a:latin typeface="Segoe UI" panose="020B0502040204020203" pitchFamily="34" charset="0"/>
                <a:ea typeface="Segoe UI" panose="020B0502040204020203" pitchFamily="34" charset="0"/>
                <a:cs typeface="Segoe UI" panose="020B0502040204020203" pitchFamily="34" charset="0"/>
              </a:rPr>
              <a:t>dena</a:t>
            </a:r>
            <a:r>
              <a:rPr lang="de-DE" sz="1600" dirty="0">
                <a:latin typeface="Segoe UI" panose="020B0502040204020203" pitchFamily="34" charset="0"/>
                <a:ea typeface="Segoe UI" panose="020B0502040204020203" pitchFamily="34" charset="0"/>
                <a:cs typeface="Segoe UI" panose="020B0502040204020203" pitchFamily="34" charset="0"/>
              </a:rPr>
              <a:t>), DE</a:t>
            </a:r>
          </a:p>
        </p:txBody>
      </p:sp>
      <p:sp>
        <p:nvSpPr>
          <p:cNvPr id="11" name="Textfeld 10"/>
          <p:cNvSpPr txBox="1"/>
          <p:nvPr/>
        </p:nvSpPr>
        <p:spPr>
          <a:xfrm>
            <a:off x="323528" y="1628800"/>
            <a:ext cx="6138682" cy="369332"/>
          </a:xfrm>
          <a:prstGeom prst="rect">
            <a:avLst/>
          </a:prstGeom>
          <a:noFill/>
        </p:spPr>
        <p:txBody>
          <a:bodyPr wrap="square" rtlCol="0">
            <a:spAutoFit/>
          </a:bodyPr>
          <a:lstStyle/>
          <a:p>
            <a:r>
              <a:rPr lang="de-DE" dirty="0">
                <a:latin typeface="Segoe UI" panose="020B0502040204020203" pitchFamily="34" charset="0"/>
                <a:ea typeface="Segoe UI" panose="020B0502040204020203" pitchFamily="34" charset="0"/>
                <a:cs typeface="Segoe UI" panose="020B0502040204020203" pitchFamily="34" charset="0"/>
              </a:rPr>
              <a:t>4 Pilot </a:t>
            </a:r>
            <a:r>
              <a:rPr lang="de-DE" dirty="0" err="1">
                <a:latin typeface="Segoe UI" panose="020B0502040204020203" pitchFamily="34" charset="0"/>
                <a:ea typeface="Segoe UI" panose="020B0502040204020203" pitchFamily="34" charset="0"/>
                <a:cs typeface="Segoe UI" panose="020B0502040204020203" pitchFamily="34" charset="0"/>
              </a:rPr>
              <a:t>cities</a:t>
            </a:r>
            <a:r>
              <a:rPr lang="de-DE" dirty="0">
                <a:latin typeface="Segoe UI" panose="020B0502040204020203" pitchFamily="34" charset="0"/>
                <a:ea typeface="Segoe UI" panose="020B0502040204020203" pitchFamily="34" charset="0"/>
                <a:cs typeface="Segoe UI" panose="020B0502040204020203" pitchFamily="34" charset="0"/>
              </a:rPr>
              <a:t> </a:t>
            </a:r>
            <a:r>
              <a:rPr lang="de-DE" dirty="0" err="1">
                <a:latin typeface="Segoe UI" panose="020B0502040204020203" pitchFamily="34" charset="0"/>
                <a:ea typeface="Segoe UI" panose="020B0502040204020203" pitchFamily="34" charset="0"/>
                <a:cs typeface="Segoe UI" panose="020B0502040204020203" pitchFamily="34" charset="0"/>
              </a:rPr>
              <a:t>and</a:t>
            </a:r>
            <a:r>
              <a:rPr lang="de-DE" dirty="0">
                <a:latin typeface="Segoe UI" panose="020B0502040204020203" pitchFamily="34" charset="0"/>
                <a:ea typeface="Segoe UI" panose="020B0502040204020203" pitchFamily="34" charset="0"/>
                <a:cs typeface="Segoe UI" panose="020B0502040204020203" pitchFamily="34" charset="0"/>
              </a:rPr>
              <a:t> 4 </a:t>
            </a:r>
            <a:r>
              <a:rPr lang="de-DE" dirty="0" err="1">
                <a:latin typeface="Segoe UI" panose="020B0502040204020203" pitchFamily="34" charset="0"/>
                <a:ea typeface="Segoe UI" panose="020B0502040204020203" pitchFamily="34" charset="0"/>
                <a:cs typeface="Segoe UI" panose="020B0502040204020203" pitchFamily="34" charset="0"/>
              </a:rPr>
              <a:t>replicating</a:t>
            </a:r>
            <a:r>
              <a:rPr lang="de-DE" dirty="0">
                <a:latin typeface="Segoe UI" panose="020B0502040204020203" pitchFamily="34" charset="0"/>
                <a:ea typeface="Segoe UI" panose="020B0502040204020203" pitchFamily="34" charset="0"/>
                <a:cs typeface="Segoe UI" panose="020B0502040204020203" pitchFamily="34" charset="0"/>
              </a:rPr>
              <a:t> </a:t>
            </a:r>
            <a:r>
              <a:rPr lang="de-DE" dirty="0" err="1">
                <a:latin typeface="Segoe UI" panose="020B0502040204020203" pitchFamily="34" charset="0"/>
                <a:ea typeface="Segoe UI" panose="020B0502040204020203" pitchFamily="34" charset="0"/>
                <a:cs typeface="Segoe UI" panose="020B0502040204020203" pitchFamily="34" charset="0"/>
              </a:rPr>
              <a:t>cities</a:t>
            </a:r>
            <a:r>
              <a:rPr lang="de-DE" dirty="0">
                <a:latin typeface="Segoe UI" panose="020B0502040204020203" pitchFamily="34" charset="0"/>
                <a:ea typeface="Segoe UI" panose="020B0502040204020203" pitchFamily="34" charset="0"/>
                <a:cs typeface="Segoe UI" panose="020B0502040204020203" pitchFamily="34" charset="0"/>
              </a:rPr>
              <a:t>….</a:t>
            </a:r>
          </a:p>
        </p:txBody>
      </p:sp>
      <p:pic>
        <p:nvPicPr>
          <p:cNvPr id="9" name="Grafik 8"/>
          <p:cNvPicPr>
            <a:picLocks noChangeAspect="1"/>
          </p:cNvPicPr>
          <p:nvPr/>
        </p:nvPicPr>
        <p:blipFill rotWithShape="1">
          <a:blip r:embed="rId3" cstate="print">
            <a:extLst>
              <a:ext uri="{28A0092B-C50C-407E-A947-70E740481C1C}">
                <a14:useLocalDpi xmlns:a14="http://schemas.microsoft.com/office/drawing/2010/main" val="0"/>
              </a:ext>
            </a:extLst>
          </a:blip>
          <a:srcRect l="3426" t="13722" r="37115" b="15390"/>
          <a:stretch/>
        </p:blipFill>
        <p:spPr>
          <a:xfrm>
            <a:off x="323528" y="2137481"/>
            <a:ext cx="2573337" cy="2299631"/>
          </a:xfrm>
          <a:prstGeom prst="rect">
            <a:avLst/>
          </a:prstGeom>
        </p:spPr>
      </p:pic>
      <p:pic>
        <p:nvPicPr>
          <p:cNvPr id="12" name="Grafik 11"/>
          <p:cNvPicPr>
            <a:picLocks noChangeAspect="1"/>
          </p:cNvPicPr>
          <p:nvPr/>
        </p:nvPicPr>
        <p:blipFill rotWithShape="1">
          <a:blip r:embed="rId4" cstate="print">
            <a:extLst>
              <a:ext uri="{28A0092B-C50C-407E-A947-70E740481C1C}">
                <a14:useLocalDpi xmlns:a14="http://schemas.microsoft.com/office/drawing/2010/main" val="0"/>
              </a:ext>
            </a:extLst>
          </a:blip>
          <a:srcRect l="11442" t="13107" r="19492" b="13874"/>
          <a:stretch/>
        </p:blipFill>
        <p:spPr>
          <a:xfrm>
            <a:off x="6012160" y="4414459"/>
            <a:ext cx="2959907" cy="2277262"/>
          </a:xfrm>
          <a:prstGeom prst="rect">
            <a:avLst/>
          </a:prstGeom>
        </p:spPr>
      </p:pic>
      <p:sp>
        <p:nvSpPr>
          <p:cNvPr id="13" name="TextBox 1">
            <a:extLst>
              <a:ext uri="{FF2B5EF4-FFF2-40B4-BE49-F238E27FC236}">
                <a16:creationId xmlns:a16="http://schemas.microsoft.com/office/drawing/2014/main" id="{0C9B0890-1CE4-48A7-BDE8-5A239109E2D0}"/>
              </a:ext>
            </a:extLst>
          </p:cNvPr>
          <p:cNvSpPr txBox="1"/>
          <p:nvPr/>
        </p:nvSpPr>
        <p:spPr>
          <a:xfrm>
            <a:off x="3779912" y="6480766"/>
            <a:ext cx="2232248" cy="261610"/>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100" dirty="0">
                <a:latin typeface="Segoe UI" panose="020B0502040204020203" pitchFamily="34" charset="0"/>
                <a:cs typeface="Segoe UI" panose="020B0502040204020203" pitchFamily="34" charset="0"/>
              </a:rPr>
              <a:t>Image: Flickr / Guillaume Speurt</a:t>
            </a:r>
          </a:p>
        </p:txBody>
      </p:sp>
      <p:sp>
        <p:nvSpPr>
          <p:cNvPr id="14" name="TextBox 2">
            <a:extLst>
              <a:ext uri="{FF2B5EF4-FFF2-40B4-BE49-F238E27FC236}">
                <a16:creationId xmlns:a16="http://schemas.microsoft.com/office/drawing/2014/main" id="{06521939-0789-48E9-9DB0-6475C6288028}"/>
              </a:ext>
            </a:extLst>
          </p:cNvPr>
          <p:cNvSpPr txBox="1"/>
          <p:nvPr/>
        </p:nvSpPr>
        <p:spPr>
          <a:xfrm>
            <a:off x="308328" y="4437112"/>
            <a:ext cx="2016224" cy="261610"/>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100" dirty="0">
                <a:latin typeface="Segoe UI" panose="020B0502040204020203" pitchFamily="34" charset="0"/>
                <a:cs typeface="Segoe UI" panose="020B0502040204020203" pitchFamily="34" charset="0"/>
              </a:rPr>
              <a:t>Image: City of Jelgava</a:t>
            </a:r>
          </a:p>
        </p:txBody>
      </p:sp>
    </p:spTree>
    <p:extLst>
      <p:ext uri="{BB962C8B-B14F-4D97-AF65-F5344CB8AC3E}">
        <p14:creationId xmlns:p14="http://schemas.microsoft.com/office/powerpoint/2010/main" val="3915942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467544" y="2276872"/>
            <a:ext cx="8208912" cy="1986121"/>
          </a:xfrm>
          <a:prstGeom prst="rect">
            <a:avLst/>
          </a:prstGeom>
        </p:spPr>
        <p:txBody>
          <a:bodyPr wrap="square">
            <a:spAutoFit/>
          </a:bodyPr>
          <a:lstStyle/>
          <a:p>
            <a:pPr>
              <a:lnSpc>
                <a:spcPct val="107000"/>
              </a:lnSpc>
              <a:spcAft>
                <a:spcPts val="1800"/>
              </a:spcAft>
            </a:pP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By default, the THERMOS’ heat demand model derives estimates of demand using building polygons from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OpenStreetMap</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The data was compared with real heat demands from ~30,000 buildings in Copenhagen, DK. </a:t>
            </a:r>
          </a:p>
          <a:p>
            <a:pPr>
              <a:lnSpc>
                <a:spcPct val="107000"/>
              </a:lnSpc>
            </a:pPr>
            <a:endParaRPr lang="en-US" sz="1100"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1800"/>
              </a:spcAft>
            </a:pP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THERMOS can be applied to any area for which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OpenStreetMap</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or GIS data is available.</a:t>
            </a:r>
          </a:p>
        </p:txBody>
      </p:sp>
      <p:sp>
        <p:nvSpPr>
          <p:cNvPr id="7" name="Textfeld 6"/>
          <p:cNvSpPr txBox="1"/>
          <p:nvPr/>
        </p:nvSpPr>
        <p:spPr>
          <a:xfrm>
            <a:off x="323528" y="1332057"/>
            <a:ext cx="8568952" cy="584775"/>
          </a:xfrm>
          <a:prstGeom prst="rect">
            <a:avLst/>
          </a:prstGeom>
          <a:noFill/>
        </p:spPr>
        <p:txBody>
          <a:bodyPr wrap="square" rtlCol="0">
            <a:spAutoFit/>
          </a:bodyPr>
          <a:lstStyle/>
          <a:p>
            <a:pPr algn="ctr"/>
            <a:r>
              <a:rPr lang="en-US" sz="3200" b="1" dirty="0">
                <a:solidFill>
                  <a:srgbClr val="000000"/>
                </a:solidFill>
                <a:latin typeface="Segoe UI" panose="020B0502040204020203" pitchFamily="34" charset="0"/>
                <a:ea typeface="Segoe UI" panose="020B0502040204020203" pitchFamily="34" charset="0"/>
                <a:cs typeface="Segoe UI" panose="020B0502040204020203" pitchFamily="34" charset="0"/>
              </a:rPr>
              <a:t>Data validation and scope of use</a:t>
            </a:r>
            <a:endParaRPr lang="de-DE" sz="3200" b="1"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6035942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AutoShape 2"/>
          <p:cNvSpPr>
            <a:spLocks noChangeArrowheads="1"/>
          </p:cNvSpPr>
          <p:nvPr/>
        </p:nvSpPr>
        <p:spPr bwMode="auto">
          <a:xfrm>
            <a:off x="683568" y="1197838"/>
            <a:ext cx="7776864" cy="646986"/>
          </a:xfrm>
          <a:prstGeom prst="roundRect">
            <a:avLst>
              <a:gd name="adj" fmla="val 16667"/>
            </a:avLst>
          </a:prstGeom>
          <a:noFill/>
        </p:spPr>
        <p:txBody>
          <a:bodyPr wrap="square" rtlCol="0">
            <a:spAutoFit/>
          </a:bodyPr>
          <a:lstStyle/>
          <a:p>
            <a:pPr algn="ctr"/>
            <a:r>
              <a:rPr lang="en-GB" sz="3200" b="1" dirty="0">
                <a:latin typeface="Segoe UI" panose="020B0502040204020203" pitchFamily="34" charset="0"/>
                <a:cs typeface="Segoe UI" panose="020B0502040204020203" pitchFamily="34" charset="0"/>
              </a:rPr>
              <a:t>THERMOS tool demonstration</a:t>
            </a:r>
          </a:p>
        </p:txBody>
      </p:sp>
      <p:pic>
        <p:nvPicPr>
          <p:cNvPr id="2" name="r14L63Bf2t0"/>
          <p:cNvPicPr>
            <a:picLocks noRot="1" noChangeAspect="1"/>
          </p:cNvPicPr>
          <p:nvPr>
            <a:videoFile r:link="rId1"/>
          </p:nvPr>
        </p:nvPicPr>
        <p:blipFill>
          <a:blip r:embed="rId4"/>
          <a:stretch>
            <a:fillRect/>
          </a:stretch>
        </p:blipFill>
        <p:spPr>
          <a:xfrm>
            <a:off x="1259632" y="2108344"/>
            <a:ext cx="6700316" cy="3768928"/>
          </a:xfrm>
          <a:prstGeom prst="rect">
            <a:avLst/>
          </a:prstGeom>
          <a:ln>
            <a:noFill/>
          </a:ln>
          <a:effectLst>
            <a:softEdge rad="112500"/>
          </a:effectLst>
        </p:spPr>
      </p:pic>
    </p:spTree>
    <p:extLst>
      <p:ext uri="{BB962C8B-B14F-4D97-AF65-F5344CB8AC3E}">
        <p14:creationId xmlns:p14="http://schemas.microsoft.com/office/powerpoint/2010/main" val="383979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065" t="5912" r="6024" b="1855"/>
          <a:stretch/>
        </p:blipFill>
        <p:spPr>
          <a:xfrm>
            <a:off x="0" y="0"/>
            <a:ext cx="9180512" cy="6858000"/>
          </a:xfrm>
          <a:prstGeom prst="rect">
            <a:avLst/>
          </a:prstGeom>
          <a:solidFill>
            <a:schemeClr val="bg1">
              <a:alpha val="60000"/>
            </a:schemeClr>
          </a:solidFill>
          <a:effectLst>
            <a:glow rad="127000">
              <a:schemeClr val="bg1">
                <a:alpha val="38000"/>
              </a:schemeClr>
            </a:glow>
          </a:effectLst>
        </p:spPr>
      </p:pic>
      <p:sp>
        <p:nvSpPr>
          <p:cNvPr id="3" name="TextBox 2"/>
          <p:cNvSpPr txBox="1"/>
          <p:nvPr/>
        </p:nvSpPr>
        <p:spPr>
          <a:xfrm>
            <a:off x="1331640" y="1859339"/>
            <a:ext cx="6120680" cy="3354765"/>
          </a:xfrm>
          <a:prstGeom prst="rect">
            <a:avLst/>
          </a:prstGeom>
          <a:solidFill>
            <a:schemeClr val="bg1">
              <a:lumMod val="95000"/>
            </a:schemeClr>
          </a:solidFill>
          <a:ln>
            <a:noFill/>
          </a:ln>
        </p:spPr>
        <p:txBody>
          <a:bodyPr wrap="square" rtlCol="0">
            <a:spAutoFit/>
          </a:bodyPr>
          <a:lstStyle/>
          <a:p>
            <a:pPr lvl="0" algn="ctr"/>
            <a:endParaRPr lang="en-GB" sz="400" dirty="0">
              <a:latin typeface="Segoe UI" panose="020B0502040204020203" pitchFamily="34" charset="0"/>
              <a:cs typeface="Segoe UI" panose="020B0502040204020203" pitchFamily="34" charset="0"/>
            </a:endParaRPr>
          </a:p>
          <a:p>
            <a:pPr lvl="0" algn="ctr"/>
            <a:endParaRPr lang="en-GB" sz="1000" dirty="0">
              <a:latin typeface="Segoe UI" panose="020B0502040204020203" pitchFamily="34" charset="0"/>
              <a:cs typeface="Segoe UI" panose="020B0502040204020203" pitchFamily="34" charset="0"/>
            </a:endParaRPr>
          </a:p>
          <a:p>
            <a:pPr lvl="0" algn="ctr"/>
            <a:r>
              <a:rPr lang="en-GB" sz="4400" dirty="0">
                <a:latin typeface="Segoe UI" panose="020B0502040204020203" pitchFamily="34" charset="0"/>
                <a:cs typeface="Segoe UI" panose="020B0502040204020203" pitchFamily="34" charset="0"/>
              </a:rPr>
              <a:t>Working with THERMOS professionally in the future</a:t>
            </a:r>
          </a:p>
          <a:p>
            <a:pPr algn="ctr"/>
            <a:endParaRPr lang="de-DE" b="1" dirty="0"/>
          </a:p>
        </p:txBody>
      </p:sp>
      <p:sp>
        <p:nvSpPr>
          <p:cNvPr id="6" name="TextBox 5"/>
          <p:cNvSpPr txBox="1"/>
          <p:nvPr/>
        </p:nvSpPr>
        <p:spPr>
          <a:xfrm>
            <a:off x="-36512" y="6577607"/>
            <a:ext cx="3096344" cy="307777"/>
          </a:xfrm>
          <a:prstGeom prst="rect">
            <a:avLst/>
          </a:prstGeom>
          <a:noFill/>
        </p:spPr>
        <p:txBody>
          <a:bodyPr wrap="square" rtlCol="0">
            <a:spAutoFit/>
          </a:bodyPr>
          <a:lstStyle/>
          <a:p>
            <a:r>
              <a:rPr lang="de-DE" sz="1400" dirty="0">
                <a:solidFill>
                  <a:schemeClr val="bg1"/>
                </a:solidFill>
              </a:rPr>
              <a:t>Picture: maciek905 - istock</a:t>
            </a:r>
          </a:p>
        </p:txBody>
      </p:sp>
    </p:spTree>
    <p:extLst>
      <p:ext uri="{BB962C8B-B14F-4D97-AF65-F5344CB8AC3E}">
        <p14:creationId xmlns:p14="http://schemas.microsoft.com/office/powerpoint/2010/main" val="3602658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extLst>
              <p:ext uri="{D42A27DB-BD31-4B8C-83A1-F6EECF244321}">
                <p14:modId xmlns:p14="http://schemas.microsoft.com/office/powerpoint/2010/main" val="923054595"/>
              </p:ext>
            </p:extLst>
          </p:nvPr>
        </p:nvGraphicFramePr>
        <p:xfrm>
          <a:off x="251520" y="3645024"/>
          <a:ext cx="8712968" cy="2996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Content Placeholder 3"/>
          <p:cNvGraphicFramePr>
            <a:graphicFrameLocks noGrp="1"/>
          </p:cNvGraphicFramePr>
          <p:nvPr>
            <p:ph idx="1"/>
            <p:extLst>
              <p:ext uri="{D42A27DB-BD31-4B8C-83A1-F6EECF244321}">
                <p14:modId xmlns:p14="http://schemas.microsoft.com/office/powerpoint/2010/main" val="2254706086"/>
              </p:ext>
            </p:extLst>
          </p:nvPr>
        </p:nvGraphicFramePr>
        <p:xfrm>
          <a:off x="251520" y="2060848"/>
          <a:ext cx="8712968" cy="28083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extfeld 1"/>
          <p:cNvSpPr txBox="1"/>
          <p:nvPr/>
        </p:nvSpPr>
        <p:spPr>
          <a:xfrm>
            <a:off x="0" y="1340768"/>
            <a:ext cx="9144000" cy="584775"/>
          </a:xfrm>
          <a:prstGeom prst="rect">
            <a:avLst/>
          </a:prstGeom>
          <a:noFill/>
        </p:spPr>
        <p:txBody>
          <a:bodyPr wrap="square" rtlCol="0">
            <a:spAutoFit/>
          </a:bodyPr>
          <a:lstStyle/>
          <a:p>
            <a:pPr algn="ctr"/>
            <a:r>
              <a:rPr lang="de-DE" sz="3200" b="1" dirty="0">
                <a:latin typeface="Segoe UI" panose="020B0502040204020203" pitchFamily="34" charset="0"/>
                <a:ea typeface="Segoe UI" panose="020B0502040204020203" pitchFamily="34" charset="0"/>
                <a:cs typeface="Segoe UI" panose="020B0502040204020203" pitchFamily="34" charset="0"/>
              </a:rPr>
              <a:t>Combining a free tool with expert service</a:t>
            </a:r>
          </a:p>
        </p:txBody>
      </p:sp>
      <p:sp>
        <p:nvSpPr>
          <p:cNvPr id="2" name="TextBox 1"/>
          <p:cNvSpPr txBox="1"/>
          <p:nvPr/>
        </p:nvSpPr>
        <p:spPr>
          <a:xfrm>
            <a:off x="611560" y="2060848"/>
            <a:ext cx="8064896" cy="1200329"/>
          </a:xfrm>
          <a:prstGeom prst="rect">
            <a:avLst/>
          </a:prstGeom>
          <a:noFill/>
        </p:spPr>
        <p:txBody>
          <a:bodyPr wrap="square" rtlCol="0">
            <a:spAutoFit/>
          </a:bodyPr>
          <a:lstStyle/>
          <a:p>
            <a:pPr lvl="0" algn="ctr"/>
            <a:r>
              <a:rPr lang="de-DE" dirty="0">
                <a:latin typeface="Segoe UI" panose="020B0502040204020203" pitchFamily="34" charset="0"/>
                <a:cs typeface="Segoe UI" panose="020B0502040204020203" pitchFamily="34" charset="0"/>
              </a:rPr>
              <a:t>Software developed with public funding will continue to be available and combined with a Software as a Service Package for premium users to maximising impact over income:</a:t>
            </a:r>
            <a:endParaRPr lang="en-US" dirty="0">
              <a:latin typeface="Segoe UI" panose="020B0502040204020203" pitchFamily="34" charset="0"/>
              <a:cs typeface="Segoe UI" panose="020B0502040204020203" pitchFamily="34" charset="0"/>
            </a:endParaRPr>
          </a:p>
          <a:p>
            <a:endParaRPr lang="de-DE" dirty="0"/>
          </a:p>
        </p:txBody>
      </p:sp>
    </p:spTree>
    <p:extLst>
      <p:ext uri="{BB962C8B-B14F-4D97-AF65-F5344CB8AC3E}">
        <p14:creationId xmlns:p14="http://schemas.microsoft.com/office/powerpoint/2010/main" val="31800946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5"/>
          <p:cNvPicPr>
            <a:picLocks noChangeAspect="1"/>
          </p:cNvPicPr>
          <p:nvPr/>
        </p:nvPicPr>
        <p:blipFill rotWithShape="1">
          <a:blip r:embed="rId3" cstate="print">
            <a:extLst>
              <a:ext uri="{28A0092B-C50C-407E-A947-70E740481C1C}">
                <a14:useLocalDpi xmlns:a14="http://schemas.microsoft.com/office/drawing/2010/main" val="0"/>
              </a:ext>
            </a:extLst>
          </a:blip>
          <a:srcRect l="6623" t="15447" r="33572"/>
          <a:stretch/>
        </p:blipFill>
        <p:spPr>
          <a:xfrm>
            <a:off x="0" y="0"/>
            <a:ext cx="9144000" cy="7173416"/>
          </a:xfrm>
          <a:prstGeom prst="rect">
            <a:avLst/>
          </a:prstGeom>
        </p:spPr>
      </p:pic>
      <p:sp>
        <p:nvSpPr>
          <p:cNvPr id="6" name="TextBox 5"/>
          <p:cNvSpPr txBox="1"/>
          <p:nvPr/>
        </p:nvSpPr>
        <p:spPr>
          <a:xfrm>
            <a:off x="1547664" y="2675237"/>
            <a:ext cx="6120680" cy="1738938"/>
          </a:xfrm>
          <a:prstGeom prst="rect">
            <a:avLst/>
          </a:prstGeom>
          <a:solidFill>
            <a:schemeClr val="bg1">
              <a:lumMod val="95000"/>
            </a:schemeClr>
          </a:solidFill>
          <a:ln>
            <a:noFill/>
          </a:ln>
        </p:spPr>
        <p:txBody>
          <a:bodyPr wrap="square" rtlCol="0">
            <a:spAutoFit/>
          </a:bodyPr>
          <a:lstStyle/>
          <a:p>
            <a:pPr lvl="0" algn="ctr"/>
            <a:endParaRPr lang="en-GB" sz="100" dirty="0">
              <a:latin typeface="Segoe UI" panose="020B0502040204020203" pitchFamily="34" charset="0"/>
              <a:cs typeface="Segoe UI" panose="020B0502040204020203" pitchFamily="34" charset="0"/>
            </a:endParaRPr>
          </a:p>
          <a:p>
            <a:pPr lvl="0" algn="ctr"/>
            <a:r>
              <a:rPr lang="en-GB" sz="4400" dirty="0">
                <a:latin typeface="Segoe UI" panose="020B0502040204020203" pitchFamily="34" charset="0"/>
                <a:cs typeface="Segoe UI" panose="020B0502040204020203" pitchFamily="34" charset="0"/>
              </a:rPr>
              <a:t>THERMOS user experiences</a:t>
            </a:r>
          </a:p>
          <a:p>
            <a:pPr algn="ctr"/>
            <a:endParaRPr lang="de-DE" b="1" dirty="0"/>
          </a:p>
        </p:txBody>
      </p:sp>
    </p:spTree>
    <p:extLst>
      <p:ext uri="{BB962C8B-B14F-4D97-AF65-F5344CB8AC3E}">
        <p14:creationId xmlns:p14="http://schemas.microsoft.com/office/powerpoint/2010/main" val="133831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1044604"/>
            <a:ext cx="9144000" cy="646331"/>
          </a:xfrm>
          <a:prstGeom prst="rect">
            <a:avLst/>
          </a:prstGeom>
          <a:noFill/>
        </p:spPr>
        <p:txBody>
          <a:bodyPr wrap="square" rtlCol="0">
            <a:spAutoFit/>
          </a:bodyPr>
          <a:lstStyle/>
          <a:p>
            <a:pPr algn="ctr"/>
            <a:r>
              <a:rPr lang="en-GB" sz="3600" b="1" dirty="0">
                <a:latin typeface="Segoe UI" panose="020B0502040204020203" pitchFamily="34" charset="0"/>
                <a:ea typeface="Segoe UI" panose="020B0502040204020203" pitchFamily="34" charset="0"/>
                <a:cs typeface="Segoe UI" panose="020B0502040204020203" pitchFamily="34" charset="0"/>
              </a:rPr>
              <a:t>Who is using THERMOS?</a:t>
            </a:r>
            <a:endParaRPr lang="de-DE" sz="3600" b="1" dirty="0">
              <a:latin typeface="Segoe UI" panose="020B0502040204020203" pitchFamily="34" charset="0"/>
              <a:ea typeface="Segoe UI" panose="020B0502040204020203" pitchFamily="34" charset="0"/>
              <a:cs typeface="Segoe UI" panose="020B0502040204020203" pitchFamily="34" charset="0"/>
            </a:endParaRPr>
          </a:p>
        </p:txBody>
      </p:sp>
      <p:sp>
        <p:nvSpPr>
          <p:cNvPr id="8" name="Rectangle 7"/>
          <p:cNvSpPr/>
          <p:nvPr/>
        </p:nvSpPr>
        <p:spPr>
          <a:xfrm>
            <a:off x="230455" y="1844824"/>
            <a:ext cx="8538697" cy="369332"/>
          </a:xfrm>
          <a:prstGeom prst="rect">
            <a:avLst/>
          </a:prstGeom>
        </p:spPr>
        <p:txBody>
          <a:bodyPr wrap="square">
            <a:spAutoFit/>
          </a:bodyPr>
          <a:lstStyle/>
          <a:p>
            <a:r>
              <a:rPr lang="en-US" dirty="0">
                <a:latin typeface="Segoe UI" panose="020B0502040204020203" pitchFamily="34" charset="0"/>
                <a:cs typeface="Segoe UI" panose="020B0502040204020203" pitchFamily="34" charset="0"/>
              </a:rPr>
              <a:t>Over 1050 active THERMOS users* who created 2400+ maps</a:t>
            </a:r>
          </a:p>
        </p:txBody>
      </p:sp>
      <p:pic>
        <p:nvPicPr>
          <p:cNvPr id="13" name="Content Placeholder 7"/>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885" t="6095" r="-1" b="11451"/>
          <a:stretch/>
        </p:blipFill>
        <p:spPr>
          <a:xfrm>
            <a:off x="0" y="2257321"/>
            <a:ext cx="9108504" cy="3979991"/>
          </a:xfrm>
        </p:spPr>
      </p:pic>
      <p:pic>
        <p:nvPicPr>
          <p:cNvPr id="14" name="Picture 13"/>
          <p:cNvPicPr>
            <a:picLocks noChangeAspect="1"/>
          </p:cNvPicPr>
          <p:nvPr/>
        </p:nvPicPr>
        <p:blipFill>
          <a:blip r:embed="rId4"/>
          <a:stretch>
            <a:fillRect/>
          </a:stretch>
        </p:blipFill>
        <p:spPr>
          <a:xfrm>
            <a:off x="5148064" y="5416784"/>
            <a:ext cx="1949920" cy="1262448"/>
          </a:xfrm>
          <a:prstGeom prst="rect">
            <a:avLst/>
          </a:prstGeom>
          <a:ln w="19050">
            <a:solidFill>
              <a:schemeClr val="bg1"/>
            </a:solidFill>
          </a:ln>
        </p:spPr>
      </p:pic>
      <p:sp>
        <p:nvSpPr>
          <p:cNvPr id="18" name="TextBox 17"/>
          <p:cNvSpPr txBox="1"/>
          <p:nvPr/>
        </p:nvSpPr>
        <p:spPr>
          <a:xfrm>
            <a:off x="179512" y="6525344"/>
            <a:ext cx="6048672" cy="307777"/>
          </a:xfrm>
          <a:prstGeom prst="rect">
            <a:avLst/>
          </a:prstGeom>
          <a:noFill/>
        </p:spPr>
        <p:txBody>
          <a:bodyPr wrap="square" rtlCol="0">
            <a:spAutoFit/>
          </a:bodyPr>
          <a:lstStyle/>
          <a:p>
            <a:r>
              <a:rPr lang="de-DE" sz="1400" i="1" dirty="0">
                <a:latin typeface="Segoe UI" panose="020B0502040204020203" pitchFamily="34" charset="0"/>
                <a:cs typeface="Segoe UI" panose="020B0502040204020203" pitchFamily="34" charset="0"/>
              </a:rPr>
              <a:t>* Number of active THERMOS users by Dec 2020</a:t>
            </a:r>
            <a:endParaRPr lang="de-DE" sz="1400" i="1" baseline="-25000" dirty="0">
              <a:latin typeface="Segoe UI" panose="020B0502040204020203" pitchFamily="34" charset="0"/>
              <a:cs typeface="Segoe UI" panose="020B0502040204020203" pitchFamily="34" charset="0"/>
            </a:endParaRPr>
          </a:p>
        </p:txBody>
      </p:sp>
      <p:sp>
        <p:nvSpPr>
          <p:cNvPr id="3" name="TextBox 2"/>
          <p:cNvSpPr txBox="1"/>
          <p:nvPr/>
        </p:nvSpPr>
        <p:spPr>
          <a:xfrm>
            <a:off x="0" y="6006262"/>
            <a:ext cx="2645274" cy="261610"/>
          </a:xfrm>
          <a:prstGeom prst="rect">
            <a:avLst/>
          </a:prstGeom>
          <a:noFill/>
        </p:spPr>
        <p:txBody>
          <a:bodyPr wrap="square" rtlCol="0">
            <a:spAutoFit/>
          </a:bodyPr>
          <a:lstStyle/>
          <a:p>
            <a:r>
              <a:rPr lang="de-DE" sz="1100" i="1" dirty="0">
                <a:latin typeface="Segoe UI" panose="020B0502040204020203" pitchFamily="34" charset="0"/>
                <a:cs typeface="Segoe UI" panose="020B0502040204020203" pitchFamily="34" charset="0"/>
              </a:rPr>
              <a:t>OpenStreetMap contributors</a:t>
            </a:r>
            <a:endParaRPr lang="de-DE" sz="1600" dirty="0"/>
          </a:p>
        </p:txBody>
      </p:sp>
    </p:spTree>
    <p:extLst>
      <p:ext uri="{BB962C8B-B14F-4D97-AF65-F5344CB8AC3E}">
        <p14:creationId xmlns:p14="http://schemas.microsoft.com/office/powerpoint/2010/main" val="1161248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2800" dirty="0"/>
              <a:t>THERMOS Software </a:t>
            </a:r>
            <a:r>
              <a:rPr lang="en-GB" sz="2800" dirty="0" err="1"/>
              <a:t>Pitchbook</a:t>
            </a:r>
            <a:r>
              <a:rPr lang="en-GB" sz="2800" dirty="0"/>
              <a:t>  2020</a:t>
            </a:r>
          </a:p>
        </p:txBody>
      </p:sp>
      <p:sp>
        <p:nvSpPr>
          <p:cNvPr id="3" name="Content Placeholder 2"/>
          <p:cNvSpPr>
            <a:spLocks noGrp="1"/>
          </p:cNvSpPr>
          <p:nvPr>
            <p:ph idx="1"/>
          </p:nvPr>
        </p:nvSpPr>
        <p:spPr>
          <a:xfrm>
            <a:off x="490168" y="2348880"/>
            <a:ext cx="8229600" cy="3784930"/>
          </a:xfrm>
        </p:spPr>
        <p:txBody>
          <a:bodyPr>
            <a:normAutofit/>
          </a:bodyPr>
          <a:lstStyle/>
          <a:p>
            <a:pPr marL="514350" indent="-514350">
              <a:buFont typeface="+mj-lt"/>
              <a:buAutoNum type="arabicPeriod"/>
            </a:pPr>
            <a:r>
              <a:rPr lang="en-CA" sz="2000" dirty="0"/>
              <a:t>Why district heating and cooling planning? </a:t>
            </a:r>
            <a:endParaRPr lang="en-GB" sz="1600" dirty="0"/>
          </a:p>
          <a:p>
            <a:pPr marL="514350" indent="-514350">
              <a:buFont typeface="+mj-lt"/>
              <a:buAutoNum type="arabicPeriod"/>
            </a:pPr>
            <a:r>
              <a:rPr lang="en-GB" sz="2000" dirty="0"/>
              <a:t>Challenges for affordable DHC planning today</a:t>
            </a:r>
          </a:p>
          <a:p>
            <a:pPr marL="514350" indent="-514350">
              <a:buFont typeface="+mj-lt"/>
              <a:buAutoNum type="arabicPeriod"/>
            </a:pPr>
            <a:r>
              <a:rPr lang="en-GB" sz="2000" dirty="0"/>
              <a:t>Identifying user optimal DHC solutions with THERMOS </a:t>
            </a:r>
          </a:p>
          <a:p>
            <a:pPr marL="514350" indent="-514350">
              <a:buFont typeface="+mj-lt"/>
              <a:buAutoNum type="arabicPeriod"/>
            </a:pPr>
            <a:r>
              <a:rPr lang="en-GB" sz="2000" dirty="0"/>
              <a:t>Obtaining the THERMOS tool for your work </a:t>
            </a:r>
          </a:p>
          <a:p>
            <a:pPr marL="514350" indent="-514350">
              <a:buFont typeface="+mj-lt"/>
              <a:buAutoNum type="arabicPeriod"/>
            </a:pPr>
            <a:r>
              <a:rPr lang="en-GB" sz="2000" dirty="0"/>
              <a:t>User experiences</a:t>
            </a:r>
          </a:p>
          <a:p>
            <a:pPr marL="514350" indent="-514350">
              <a:buFont typeface="+mj-lt"/>
              <a:buAutoNum type="arabicPeriod"/>
            </a:pPr>
            <a:r>
              <a:rPr lang="en-GB" sz="2000" dirty="0"/>
              <a:t>Access THERMOS</a:t>
            </a:r>
          </a:p>
        </p:txBody>
      </p:sp>
    </p:spTree>
    <p:extLst>
      <p:ext uri="{BB962C8B-B14F-4D97-AF65-F5344CB8AC3E}">
        <p14:creationId xmlns:p14="http://schemas.microsoft.com/office/powerpoint/2010/main" val="625301617"/>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7"/>
          <p:cNvSpPr>
            <a:spLocks noGrp="1"/>
          </p:cNvSpPr>
          <p:nvPr>
            <p:ph type="title"/>
          </p:nvPr>
        </p:nvSpPr>
        <p:spPr>
          <a:xfrm>
            <a:off x="-1" y="1186266"/>
            <a:ext cx="9088985" cy="863600"/>
          </a:xfrm>
        </p:spPr>
        <p:txBody>
          <a:bodyPr/>
          <a:lstStyle/>
          <a:p>
            <a:pPr eaLnBrk="1" hangingPunct="1"/>
            <a:r>
              <a:rPr lang="de-DE" altLang="de-DE" sz="3600" b="1" dirty="0"/>
              <a:t>Hear from THERMOS users</a:t>
            </a:r>
            <a:endParaRPr lang="en-GB" altLang="de-DE" sz="2000" b="1" i="1" dirty="0">
              <a:latin typeface="Segoe UI Light" panose="020B0502040204020203" pitchFamily="34" charset="0"/>
            </a:endParaRPr>
          </a:p>
        </p:txBody>
      </p:sp>
      <p:sp>
        <p:nvSpPr>
          <p:cNvPr id="3" name="Textfeld 2"/>
          <p:cNvSpPr txBox="1"/>
          <p:nvPr/>
        </p:nvSpPr>
        <p:spPr>
          <a:xfrm>
            <a:off x="509327" y="5236999"/>
            <a:ext cx="8144904" cy="646331"/>
          </a:xfrm>
          <a:prstGeom prst="rect">
            <a:avLst/>
          </a:prstGeom>
          <a:noFill/>
        </p:spPr>
        <p:txBody>
          <a:bodyPr wrap="square" rtlCol="0">
            <a:spAutoFit/>
          </a:bodyPr>
          <a:lstStyle/>
          <a:p>
            <a:pPr algn="ctr"/>
            <a:r>
              <a:rPr lang="en-US" dirty="0">
                <a:solidFill>
                  <a:srgbClr val="FF0000"/>
                </a:solidFill>
                <a:latin typeface="Segoe UI" panose="020B0502040204020203" pitchFamily="34" charset="0"/>
                <a:ea typeface="Segoe UI" panose="020B0502040204020203" pitchFamily="34" charset="0"/>
                <a:cs typeface="Segoe UI" panose="020B0502040204020203" pitchFamily="34" charset="0"/>
              </a:rPr>
              <a:t>*</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Additional reviews from THERMOS users at</a:t>
            </a:r>
            <a:r>
              <a:rPr lang="en-US" dirty="0">
                <a:latin typeface="Segoe UI" panose="020B0502040204020203" pitchFamily="34" charset="0"/>
                <a:ea typeface="Segoe UI" panose="020B0502040204020203" pitchFamily="34" charset="0"/>
                <a:cs typeface="Segoe UI" panose="020B0502040204020203" pitchFamily="34" charset="0"/>
              </a:rPr>
              <a:t>: </a:t>
            </a:r>
          </a:p>
          <a:p>
            <a:pPr algn="ctr"/>
            <a:r>
              <a:rPr lang="en-US" dirty="0">
                <a:latin typeface="Segoe UI" panose="020B0502040204020203" pitchFamily="34" charset="0"/>
                <a:ea typeface="Segoe UI" panose="020B0502040204020203" pitchFamily="34" charset="0"/>
                <a:cs typeface="Segoe UI" panose="020B0502040204020203" pitchFamily="34" charset="0"/>
                <a:hlinkClick r:id="rId5"/>
              </a:rPr>
              <a:t>https://www.thermos-project.eu/thermos-tool/user-testimony</a:t>
            </a:r>
            <a:r>
              <a:rPr lang="en-US" sz="1600" dirty="0">
                <a:latin typeface="Segoe UI" panose="020B0502040204020203" pitchFamily="34" charset="0"/>
                <a:ea typeface="Segoe UI" panose="020B0502040204020203" pitchFamily="34" charset="0"/>
                <a:cs typeface="Segoe UI" panose="020B0502040204020203" pitchFamily="34" charset="0"/>
                <a:hlinkClick r:id="rId5"/>
              </a:rPr>
              <a:t>/</a:t>
            </a:r>
            <a:r>
              <a:rPr lang="en-US" sz="1600" dirty="0">
                <a:latin typeface="Segoe UI" panose="020B0502040204020203" pitchFamily="34" charset="0"/>
                <a:ea typeface="Segoe UI" panose="020B0502040204020203" pitchFamily="34" charset="0"/>
                <a:cs typeface="Segoe UI" panose="020B0502040204020203" pitchFamily="34" charset="0"/>
              </a:rPr>
              <a:t> </a:t>
            </a:r>
            <a:endParaRPr lang="de-DE" dirty="0">
              <a:latin typeface="Segoe UI" panose="020B0502040204020203" pitchFamily="34" charset="0"/>
              <a:ea typeface="Segoe UI" panose="020B0502040204020203" pitchFamily="34" charset="0"/>
              <a:cs typeface="Segoe UI" panose="020B0502040204020203" pitchFamily="34" charset="0"/>
            </a:endParaRPr>
          </a:p>
        </p:txBody>
      </p:sp>
      <p:pic>
        <p:nvPicPr>
          <p:cNvPr id="2" name="rVasnczNgFo"/>
          <p:cNvPicPr>
            <a:picLocks noRot="1" noChangeAspect="1"/>
          </p:cNvPicPr>
          <p:nvPr>
            <a:videoFile r:link="rId1"/>
          </p:nvPr>
        </p:nvPicPr>
        <p:blipFill>
          <a:blip r:embed="rId6"/>
          <a:stretch>
            <a:fillRect/>
          </a:stretch>
        </p:blipFill>
        <p:spPr>
          <a:xfrm>
            <a:off x="4860032" y="2564904"/>
            <a:ext cx="3794198" cy="2134237"/>
          </a:xfrm>
          <a:prstGeom prst="rect">
            <a:avLst/>
          </a:prstGeom>
        </p:spPr>
      </p:pic>
      <p:pic>
        <p:nvPicPr>
          <p:cNvPr id="4" name="DSFxyhUXQvA"/>
          <p:cNvPicPr>
            <a:picLocks noRot="1" noChangeAspect="1"/>
          </p:cNvPicPr>
          <p:nvPr>
            <a:videoFile r:link="rId2"/>
          </p:nvPr>
        </p:nvPicPr>
        <p:blipFill>
          <a:blip r:embed="rId7"/>
          <a:stretch>
            <a:fillRect/>
          </a:stretch>
        </p:blipFill>
        <p:spPr>
          <a:xfrm>
            <a:off x="539552" y="2564904"/>
            <a:ext cx="3794198" cy="2134237"/>
          </a:xfrm>
          <a:prstGeom prst="rect">
            <a:avLst/>
          </a:prstGeom>
        </p:spPr>
      </p:pic>
    </p:spTree>
    <p:extLst>
      <p:ext uri="{BB962C8B-B14F-4D97-AF65-F5344CB8AC3E}">
        <p14:creationId xmlns:p14="http://schemas.microsoft.com/office/powerpoint/2010/main" val="3527783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HERMOS pitch book 1.png"/>
          <p:cNvPicPr>
            <a:picLocks noChangeAspect="1"/>
          </p:cNvPicPr>
          <p:nvPr/>
        </p:nvPicPr>
        <p:blipFill rotWithShape="1">
          <a:blip r:embed="rId3" cstate="print"/>
          <a:srcRect l="2478" t="12444" r="3322" b="8576"/>
          <a:stretch/>
        </p:blipFill>
        <p:spPr>
          <a:xfrm>
            <a:off x="0" y="1828388"/>
            <a:ext cx="9144000" cy="3943630"/>
          </a:xfrm>
          <a:prstGeom prst="rect">
            <a:avLst/>
          </a:prstGeom>
        </p:spPr>
      </p:pic>
      <p:sp>
        <p:nvSpPr>
          <p:cNvPr id="5" name="TextBox 3"/>
          <p:cNvSpPr txBox="1"/>
          <p:nvPr/>
        </p:nvSpPr>
        <p:spPr>
          <a:xfrm>
            <a:off x="1835696" y="2564904"/>
            <a:ext cx="5544616" cy="2423431"/>
          </a:xfrm>
          <a:prstGeom prst="rect">
            <a:avLst/>
          </a:prstGeom>
          <a:solidFill>
            <a:schemeClr val="bg1">
              <a:lumMod val="95000"/>
              <a:alpha val="85000"/>
            </a:schemeClr>
          </a:solidFill>
        </p:spPr>
        <p:txBody>
          <a:bodyPr vert="horz" lIns="91440" tIns="45720" rIns="91440" bIns="45720" rtlCol="0" anchor="ctr">
            <a:normAutofit/>
          </a:bodyPr>
          <a:lstStyle>
            <a:defPPr>
              <a:defRPr lang="de-DE"/>
            </a:defPPr>
            <a:lvl1pPr algn="ctr">
              <a:spcBef>
                <a:spcPct val="0"/>
              </a:spcBef>
              <a:buNone/>
              <a:defRPr sz="6000">
                <a:latin typeface="+mj-lt"/>
                <a:ea typeface="+mj-ea"/>
                <a:cs typeface="+mj-cs"/>
              </a:defRPr>
            </a:lvl1pPr>
          </a:lstStyle>
          <a:p>
            <a:r>
              <a:rPr lang="en-GB" sz="4400" dirty="0">
                <a:latin typeface="Segoe UI" panose="020B0502040204020203" pitchFamily="34" charset="0"/>
                <a:cs typeface="Segoe UI" panose="020B0502040204020203" pitchFamily="34" charset="0"/>
              </a:rPr>
              <a:t>Access THERMOS</a:t>
            </a:r>
          </a:p>
        </p:txBody>
      </p:sp>
    </p:spTree>
    <p:extLst>
      <p:ext uri="{BB962C8B-B14F-4D97-AF65-F5344CB8AC3E}">
        <p14:creationId xmlns:p14="http://schemas.microsoft.com/office/powerpoint/2010/main" val="10841689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395536" y="1916832"/>
            <a:ext cx="8208912" cy="3877985"/>
          </a:xfrm>
          <a:prstGeom prst="rect">
            <a:avLst/>
          </a:prstGeom>
        </p:spPr>
        <p:txBody>
          <a:bodyPr wrap="square">
            <a:spAutoFit/>
          </a:bodyPr>
          <a:lstStyle/>
          <a:p>
            <a:pPr marL="342900" lvl="0" indent="-342900">
              <a:lnSpc>
                <a:spcPct val="150000"/>
              </a:lnSpc>
              <a:spcBef>
                <a:spcPts val="600"/>
              </a:spcBef>
              <a:spcAft>
                <a:spcPts val="600"/>
              </a:spcAft>
              <a:buClr>
                <a:srgbClr val="FF0000"/>
              </a:buClr>
              <a:buFont typeface="+mj-lt"/>
              <a:buAutoNum type="arabicPeriod"/>
            </a:pPr>
            <a:r>
              <a:rPr lang="en-GB" dirty="0">
                <a:latin typeface="Segoe UI" panose="020B0502040204020203" pitchFamily="34" charset="0"/>
                <a:cs typeface="Segoe UI" panose="020B0502040204020203" pitchFamily="34" charset="0"/>
              </a:rPr>
              <a:t>Go to the THERMOS website: </a:t>
            </a:r>
            <a:r>
              <a:rPr lang="en-GB" u="sng" dirty="0">
                <a:latin typeface="Segoe UI" panose="020B0502040204020203" pitchFamily="34" charset="0"/>
                <a:cs typeface="Segoe UI" panose="020B0502040204020203" pitchFamily="34" charset="0"/>
                <a:hlinkClick r:id="rId3"/>
              </a:rPr>
              <a:t>www.thermos-project.eu</a:t>
            </a:r>
            <a:endParaRPr lang="de-DE" dirty="0">
              <a:latin typeface="Segoe UI" panose="020B0502040204020203" pitchFamily="34" charset="0"/>
              <a:cs typeface="Segoe UI" panose="020B0502040204020203" pitchFamily="34" charset="0"/>
            </a:endParaRPr>
          </a:p>
          <a:p>
            <a:pPr marL="342900" lvl="0" indent="-342900">
              <a:lnSpc>
                <a:spcPct val="150000"/>
              </a:lnSpc>
              <a:spcBef>
                <a:spcPts val="600"/>
              </a:spcBef>
              <a:spcAft>
                <a:spcPts val="600"/>
              </a:spcAft>
              <a:buClr>
                <a:srgbClr val="FF0000"/>
              </a:buClr>
              <a:buFont typeface="+mj-lt"/>
              <a:buAutoNum type="arabicPeriod"/>
            </a:pPr>
            <a:r>
              <a:rPr lang="en-GB" dirty="0">
                <a:latin typeface="Segoe UI" panose="020B0502040204020203" pitchFamily="34" charset="0"/>
                <a:cs typeface="Segoe UI" panose="020B0502040204020203" pitchFamily="34" charset="0"/>
              </a:rPr>
              <a:t>Watch demo and training videos: </a:t>
            </a:r>
            <a:r>
              <a:rPr lang="en-GB" u="sng" dirty="0">
                <a:latin typeface="Segoe UI" panose="020B0502040204020203" pitchFamily="34" charset="0"/>
                <a:cs typeface="Segoe UI" panose="020B0502040204020203" pitchFamily="34" charset="0"/>
                <a:hlinkClick r:id="rId4"/>
              </a:rPr>
              <a:t>https://www.youtube.com/channel/UCRKBG4T3pCrlN5Gt-8DZD6g</a:t>
            </a:r>
            <a:r>
              <a:rPr lang="en-GB" u="sng" dirty="0">
                <a:latin typeface="Segoe UI" panose="020B0502040204020203" pitchFamily="34" charset="0"/>
                <a:cs typeface="Segoe UI" panose="020B0502040204020203" pitchFamily="34" charset="0"/>
              </a:rPr>
              <a:t> </a:t>
            </a:r>
          </a:p>
          <a:p>
            <a:pPr marL="342900" lvl="0" indent="-342900">
              <a:lnSpc>
                <a:spcPct val="150000"/>
              </a:lnSpc>
              <a:spcBef>
                <a:spcPts val="600"/>
              </a:spcBef>
              <a:spcAft>
                <a:spcPts val="600"/>
              </a:spcAft>
              <a:buClr>
                <a:srgbClr val="FF0000"/>
              </a:buClr>
              <a:buFont typeface="+mj-lt"/>
              <a:buAutoNum type="arabicPeriod"/>
            </a:pPr>
            <a:r>
              <a:rPr lang="en-GB" dirty="0">
                <a:latin typeface="Segoe UI" panose="020B0502040204020203" pitchFamily="34" charset="0"/>
                <a:cs typeface="Segoe UI" panose="020B0502040204020203" pitchFamily="34" charset="0"/>
              </a:rPr>
              <a:t>Explore THERMOS in your standard web browser: </a:t>
            </a:r>
            <a:r>
              <a:rPr lang="en-GB" u="sng" dirty="0">
                <a:latin typeface="Segoe UI" panose="020B0502040204020203" pitchFamily="34" charset="0"/>
                <a:cs typeface="Segoe UI" panose="020B0502040204020203" pitchFamily="34" charset="0"/>
                <a:hlinkClick r:id="rId5"/>
              </a:rPr>
              <a:t>https://tool.thermos-project.eu/</a:t>
            </a:r>
            <a:r>
              <a:rPr lang="en-GB" dirty="0">
                <a:latin typeface="Segoe UI" panose="020B0502040204020203" pitchFamily="34" charset="0"/>
                <a:cs typeface="Segoe UI" panose="020B0502040204020203" pitchFamily="34" charset="0"/>
              </a:rPr>
              <a:t> </a:t>
            </a:r>
          </a:p>
          <a:p>
            <a:pPr marL="342900" indent="-342900">
              <a:lnSpc>
                <a:spcPct val="150000"/>
              </a:lnSpc>
              <a:spcBef>
                <a:spcPts val="600"/>
              </a:spcBef>
              <a:spcAft>
                <a:spcPts val="600"/>
              </a:spcAft>
              <a:buClr>
                <a:srgbClr val="FF0000"/>
              </a:buClr>
              <a:buFont typeface="+mj-lt"/>
              <a:buAutoNum type="arabicPeriod"/>
            </a:pPr>
            <a:r>
              <a:rPr lang="en-GB" dirty="0">
                <a:latin typeface="Segoe UI" panose="020B0502040204020203" pitchFamily="34" charset="0"/>
                <a:cs typeface="Segoe UI" panose="020B0502040204020203" pitchFamily="34" charset="0"/>
              </a:rPr>
              <a:t>Identify your optimal network solutions according to each of your pre-defined financial and environmental conditions</a:t>
            </a:r>
            <a:br>
              <a:rPr lang="en-US" sz="1600" dirty="0">
                <a:solidFill>
                  <a:srgbClr val="000000"/>
                </a:solidFill>
                <a:latin typeface="Segoe UI" panose="020B0502040204020203" pitchFamily="34" charset="0"/>
                <a:ea typeface="Segoe UI" panose="020B0502040204020203" pitchFamily="34" charset="0"/>
                <a:cs typeface="Segoe UI" panose="020B0502040204020203" pitchFamily="34" charset="0"/>
              </a:rPr>
            </a:br>
            <a:endParaRPr lang="en-GB" dirty="0">
              <a:latin typeface="Segoe UI" panose="020B0502040204020203" pitchFamily="34" charset="0"/>
              <a:cs typeface="Segoe UI" panose="020B0502040204020203" pitchFamily="34" charset="0"/>
            </a:endParaRPr>
          </a:p>
        </p:txBody>
      </p:sp>
      <p:sp>
        <p:nvSpPr>
          <p:cNvPr id="7" name="Textfeld 6"/>
          <p:cNvSpPr txBox="1"/>
          <p:nvPr/>
        </p:nvSpPr>
        <p:spPr>
          <a:xfrm>
            <a:off x="323528" y="1196752"/>
            <a:ext cx="8568952" cy="1077218"/>
          </a:xfrm>
          <a:prstGeom prst="rect">
            <a:avLst/>
          </a:prstGeom>
          <a:noFill/>
        </p:spPr>
        <p:txBody>
          <a:bodyPr wrap="square" rtlCol="0">
            <a:spAutoFit/>
          </a:bodyPr>
          <a:lstStyle/>
          <a:p>
            <a:pPr algn="ctr"/>
            <a:r>
              <a:rPr lang="de-DE" sz="3600" b="1" dirty="0" err="1">
                <a:solidFill>
                  <a:srgbClr val="000000"/>
                </a:solidFill>
                <a:latin typeface="Segoe UI" panose="020B0502040204020203" pitchFamily="34" charset="0"/>
                <a:ea typeface="Segoe UI" panose="020B0502040204020203" pitchFamily="34" charset="0"/>
                <a:cs typeface="Segoe UI" panose="020B0502040204020203" pitchFamily="34" charset="0"/>
              </a:rPr>
              <a:t>Explore</a:t>
            </a:r>
            <a:r>
              <a:rPr lang="de-DE" sz="3600" b="1" dirty="0">
                <a:solidFill>
                  <a:srgbClr val="000000"/>
                </a:solidFill>
                <a:latin typeface="Segoe UI" panose="020B0502040204020203" pitchFamily="34" charset="0"/>
                <a:ea typeface="Segoe UI" panose="020B0502040204020203" pitchFamily="34" charset="0"/>
                <a:cs typeface="Segoe UI" panose="020B0502040204020203" pitchFamily="34" charset="0"/>
              </a:rPr>
              <a:t> THERMOS</a:t>
            </a:r>
            <a:endParaRPr lang="de-DE" sz="3600" b="1" dirty="0">
              <a:latin typeface="Segoe UI" panose="020B0502040204020203" pitchFamily="34" charset="0"/>
              <a:ea typeface="Segoe UI" panose="020B0502040204020203" pitchFamily="34" charset="0"/>
              <a:cs typeface="Segoe UI" panose="020B0502040204020203" pitchFamily="34" charset="0"/>
            </a:endParaRPr>
          </a:p>
          <a:p>
            <a:pPr algn="ctr"/>
            <a:endParaRPr lang="de-DE" sz="2800" b="1" dirty="0"/>
          </a:p>
        </p:txBody>
      </p:sp>
    </p:spTree>
    <p:extLst>
      <p:ext uri="{BB962C8B-B14F-4D97-AF65-F5344CB8AC3E}">
        <p14:creationId xmlns:p14="http://schemas.microsoft.com/office/powerpoint/2010/main" val="6260551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683568" y="2492896"/>
            <a:ext cx="7632848" cy="2308324"/>
          </a:xfrm>
          <a:prstGeom prst="rect">
            <a:avLst/>
          </a:prstGeom>
        </p:spPr>
        <p:txBody>
          <a:bodyPr wrap="square">
            <a:spAutoFit/>
          </a:bodyPr>
          <a:lstStyle/>
          <a:p>
            <a:pPr>
              <a:lnSpc>
                <a:spcPct val="150000"/>
              </a:lnSpc>
            </a:pPr>
            <a:r>
              <a:rPr lang="en-US" sz="2400" dirty="0">
                <a:solidFill>
                  <a:srgbClr val="000000"/>
                </a:solidFill>
                <a:latin typeface="Segoe UI" panose="020B0502040204020203" pitchFamily="34" charset="0"/>
                <a:ea typeface="Segoe UI" panose="020B0502040204020203" pitchFamily="34" charset="0"/>
                <a:cs typeface="Segoe UI" panose="020B0502040204020203" pitchFamily="34" charset="0"/>
              </a:rPr>
              <a:t>Center for Sustainable Energy (CSE)</a:t>
            </a:r>
            <a:endParaRPr lang="de-DE" sz="2400" dirty="0">
              <a:latin typeface="Segoe UI" panose="020B0502040204020203" pitchFamily="34" charset="0"/>
              <a:ea typeface="Segoe UI" panose="020B0502040204020203" pitchFamily="34" charset="0"/>
              <a:cs typeface="Segoe UI" panose="020B0502040204020203" pitchFamily="34" charset="0"/>
            </a:endParaRPr>
          </a:p>
          <a:p>
            <a:pPr>
              <a:lnSpc>
                <a:spcPct val="150000"/>
              </a:lnSpc>
            </a:pPr>
            <a:r>
              <a:rPr lang="en-US" sz="2400" dirty="0">
                <a:solidFill>
                  <a:srgbClr val="000000"/>
                </a:solidFill>
                <a:latin typeface="Segoe UI" panose="020B0502040204020203" pitchFamily="34" charset="0"/>
                <a:ea typeface="Segoe UI" panose="020B0502040204020203" pitchFamily="34" charset="0"/>
                <a:cs typeface="Segoe UI" panose="020B0502040204020203" pitchFamily="34" charset="0"/>
              </a:rPr>
              <a:t>St James Court, St James Parade, Bristol BS1 3LH</a:t>
            </a:r>
            <a:r>
              <a:rPr lang="en-US" sz="2400" dirty="0">
                <a:latin typeface="Segoe UI" panose="020B0502040204020203" pitchFamily="34" charset="0"/>
                <a:ea typeface="Segoe UI" panose="020B0502040204020203" pitchFamily="34" charset="0"/>
                <a:cs typeface="Segoe UI" panose="020B0502040204020203" pitchFamily="34" charset="0"/>
              </a:rPr>
              <a:t>, </a:t>
            </a:r>
            <a:r>
              <a:rPr lang="en-US" sz="2400" dirty="0">
                <a:solidFill>
                  <a:srgbClr val="000000"/>
                </a:solidFill>
                <a:latin typeface="Segoe UI" panose="020B0502040204020203" pitchFamily="34" charset="0"/>
                <a:ea typeface="Segoe UI" panose="020B0502040204020203" pitchFamily="34" charset="0"/>
                <a:cs typeface="Segoe UI" panose="020B0502040204020203" pitchFamily="34" charset="0"/>
              </a:rPr>
              <a:t>United Kingdom</a:t>
            </a:r>
            <a:br>
              <a:rPr lang="en-US" sz="2400" dirty="0">
                <a:solidFill>
                  <a:srgbClr val="000000"/>
                </a:solidFill>
                <a:latin typeface="Segoe UI" panose="020B0502040204020203" pitchFamily="34" charset="0"/>
                <a:ea typeface="Segoe UI" panose="020B0502040204020203" pitchFamily="34" charset="0"/>
                <a:cs typeface="Segoe UI" panose="020B0502040204020203" pitchFamily="34" charset="0"/>
              </a:rPr>
            </a:br>
            <a:r>
              <a:rPr lang="de-DE" sz="2400" dirty="0">
                <a:latin typeface="Segoe UI" panose="020B0502040204020203" pitchFamily="34" charset="0"/>
                <a:ea typeface="Segoe UI" panose="020B0502040204020203" pitchFamily="34" charset="0"/>
                <a:cs typeface="Segoe UI" panose="020B0502040204020203" pitchFamily="34" charset="0"/>
                <a:hlinkClick r:id="rId3" tooltip="Opens internal link in current window"/>
              </a:rPr>
              <a:t>info@thermos-project.eu</a:t>
            </a:r>
            <a:endParaRPr lang="en-GB" sz="2800" dirty="0">
              <a:latin typeface="Segoe UI" panose="020B0502040204020203" pitchFamily="34" charset="0"/>
              <a:cs typeface="Segoe UI" panose="020B0502040204020203" pitchFamily="34" charset="0"/>
            </a:endParaRPr>
          </a:p>
        </p:txBody>
      </p:sp>
      <p:sp>
        <p:nvSpPr>
          <p:cNvPr id="7" name="Textfeld 6"/>
          <p:cNvSpPr txBox="1"/>
          <p:nvPr/>
        </p:nvSpPr>
        <p:spPr>
          <a:xfrm>
            <a:off x="215516" y="1415678"/>
            <a:ext cx="8568952" cy="1077218"/>
          </a:xfrm>
          <a:prstGeom prst="rect">
            <a:avLst/>
          </a:prstGeom>
          <a:noFill/>
        </p:spPr>
        <p:txBody>
          <a:bodyPr wrap="square" rtlCol="0">
            <a:spAutoFit/>
          </a:bodyPr>
          <a:lstStyle/>
          <a:p>
            <a:pPr algn="ctr"/>
            <a:r>
              <a:rPr lang="de-DE" sz="3600" b="1" dirty="0">
                <a:solidFill>
                  <a:srgbClr val="000000"/>
                </a:solidFill>
                <a:latin typeface="Segoe UI" panose="020B0502040204020203" pitchFamily="34" charset="0"/>
                <a:ea typeface="Segoe UI" panose="020B0502040204020203" pitchFamily="34" charset="0"/>
                <a:cs typeface="Segoe UI" panose="020B0502040204020203" pitchFamily="34" charset="0"/>
              </a:rPr>
              <a:t>Contact</a:t>
            </a:r>
            <a:endParaRPr lang="de-DE" sz="3600" b="1" dirty="0">
              <a:latin typeface="Segoe UI" panose="020B0502040204020203" pitchFamily="34" charset="0"/>
              <a:ea typeface="Segoe UI" panose="020B0502040204020203" pitchFamily="34" charset="0"/>
              <a:cs typeface="Segoe UI" panose="020B0502040204020203" pitchFamily="34" charset="0"/>
            </a:endParaRPr>
          </a:p>
          <a:p>
            <a:pPr algn="ctr"/>
            <a:endParaRPr lang="de-DE" sz="2800" b="1" dirty="0"/>
          </a:p>
        </p:txBody>
      </p:sp>
    </p:spTree>
    <p:extLst>
      <p:ext uri="{BB962C8B-B14F-4D97-AF65-F5344CB8AC3E}">
        <p14:creationId xmlns:p14="http://schemas.microsoft.com/office/powerpoint/2010/main" val="5324608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1556792"/>
            <a:ext cx="6372200" cy="1266475"/>
          </a:xfrm>
          <a:prstGeom prst="rect">
            <a:avLst/>
          </a:prstGeom>
        </p:spPr>
      </p:pic>
    </p:spTree>
    <p:extLst>
      <p:ext uri="{BB962C8B-B14F-4D97-AF65-F5344CB8AC3E}">
        <p14:creationId xmlns:p14="http://schemas.microsoft.com/office/powerpoint/2010/main" val="3747747441"/>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96752"/>
            <a:ext cx="9144000" cy="5085184"/>
          </a:xfrm>
          <a:prstGeom prst="rect">
            <a:avLst/>
          </a:prstGeo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pic>
      <p:sp>
        <p:nvSpPr>
          <p:cNvPr id="2" name="Título 1"/>
          <p:cNvSpPr>
            <a:spLocks noGrp="1"/>
          </p:cNvSpPr>
          <p:nvPr>
            <p:ph type="ctrTitle"/>
          </p:nvPr>
        </p:nvSpPr>
        <p:spPr>
          <a:xfrm>
            <a:off x="1835696" y="2204864"/>
            <a:ext cx="5760640" cy="2448272"/>
          </a:xfrm>
          <a:solidFill>
            <a:schemeClr val="bg1">
              <a:lumMod val="95000"/>
              <a:alpha val="85000"/>
            </a:schemeClr>
          </a:solidFill>
        </p:spPr>
        <p:txBody>
          <a:bodyPr vert="horz" lIns="91440" tIns="45720" rIns="91440" bIns="45720" rtlCol="0" anchor="ctr">
            <a:noAutofit/>
          </a:bodyPr>
          <a:lstStyle/>
          <a:p>
            <a:pPr eaLnBrk="1" hangingPunct="1"/>
            <a:r>
              <a:rPr lang="en-GB" dirty="0">
                <a:ea typeface="+mj-ea"/>
              </a:rPr>
              <a:t>Why District Heating and Cooling?</a:t>
            </a:r>
          </a:p>
        </p:txBody>
      </p:sp>
      <p:sp>
        <p:nvSpPr>
          <p:cNvPr id="4" name="TextBox 3"/>
          <p:cNvSpPr txBox="1"/>
          <p:nvPr/>
        </p:nvSpPr>
        <p:spPr>
          <a:xfrm>
            <a:off x="107504" y="6032321"/>
            <a:ext cx="2664296" cy="276999"/>
          </a:xfrm>
          <a:prstGeom prst="rect">
            <a:avLst/>
          </a:prstGeom>
          <a:noFill/>
        </p:spPr>
        <p:txBody>
          <a:bodyPr wrap="square" rtlCol="0">
            <a:spAutoFit/>
          </a:bodyPr>
          <a:lstStyle/>
          <a:p>
            <a:r>
              <a:rPr lang="de-DE" sz="1200" dirty="0">
                <a:solidFill>
                  <a:schemeClr val="bg1"/>
                </a:solidFill>
                <a:latin typeface="Segoe UI" panose="020B0502040204020203" pitchFamily="34" charset="0"/>
                <a:cs typeface="Segoe UI" panose="020B0502040204020203" pitchFamily="34" charset="0"/>
              </a:rPr>
              <a:t>Picture: eorgeclerk - istock</a:t>
            </a:r>
          </a:p>
        </p:txBody>
      </p:sp>
    </p:spTree>
    <p:extLst>
      <p:ext uri="{BB962C8B-B14F-4D97-AF65-F5344CB8AC3E}">
        <p14:creationId xmlns:p14="http://schemas.microsoft.com/office/powerpoint/2010/main" val="2343872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E859B7D-A8ED-4986-BCE6-E7D747D0C933}"/>
              </a:ext>
            </a:extLst>
          </p:cNvPr>
          <p:cNvGraphicFramePr>
            <a:graphicFrameLocks noGrp="1"/>
          </p:cNvGraphicFramePr>
          <p:nvPr>
            <p:ph idx="1"/>
            <p:extLst>
              <p:ext uri="{D42A27DB-BD31-4B8C-83A1-F6EECF244321}">
                <p14:modId xmlns:p14="http://schemas.microsoft.com/office/powerpoint/2010/main" val="3087806799"/>
              </p:ext>
            </p:extLst>
          </p:nvPr>
        </p:nvGraphicFramePr>
        <p:xfrm>
          <a:off x="584844" y="2471081"/>
          <a:ext cx="8163620" cy="3152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27BD617-D69A-401A-BDFF-5E9EFCCF6E03}"/>
              </a:ext>
            </a:extLst>
          </p:cNvPr>
          <p:cNvSpPr txBox="1"/>
          <p:nvPr/>
        </p:nvSpPr>
        <p:spPr>
          <a:xfrm>
            <a:off x="584844" y="5896052"/>
            <a:ext cx="1080120" cy="584775"/>
          </a:xfrm>
          <a:prstGeom prst="rect">
            <a:avLst/>
          </a:prstGeom>
          <a:noFill/>
        </p:spPr>
        <p:txBody>
          <a:bodyPr wrap="square" rtlCol="0">
            <a:spAutoFit/>
          </a:bodyPr>
          <a:lstStyle/>
          <a:p>
            <a:pPr algn="ctr"/>
            <a:r>
              <a:rPr lang="de-DE" sz="1600" dirty="0">
                <a:latin typeface="Segoe UI" panose="020B0502040204020203" pitchFamily="34" charset="0"/>
                <a:cs typeface="Segoe UI" panose="020B0502040204020203" pitchFamily="34" charset="0"/>
              </a:rPr>
              <a:t>Global action </a:t>
            </a:r>
            <a:endParaRPr lang="x-none" sz="1600" dirty="0">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E9D31B63-2705-4C01-B30B-FB90E1EA7024}"/>
              </a:ext>
            </a:extLst>
          </p:cNvPr>
          <p:cNvSpPr txBox="1"/>
          <p:nvPr/>
        </p:nvSpPr>
        <p:spPr>
          <a:xfrm>
            <a:off x="7522434" y="5873024"/>
            <a:ext cx="1082014" cy="584775"/>
          </a:xfrm>
          <a:prstGeom prst="rect">
            <a:avLst/>
          </a:prstGeom>
          <a:noFill/>
        </p:spPr>
        <p:txBody>
          <a:bodyPr wrap="square" rtlCol="0">
            <a:spAutoFit/>
          </a:bodyPr>
          <a:lstStyle/>
          <a:p>
            <a:pPr algn="ctr"/>
            <a:r>
              <a:rPr lang="de-DE" sz="1600" dirty="0">
                <a:latin typeface="Segoe UI" panose="020B0502040204020203" pitchFamily="34" charset="0"/>
                <a:cs typeface="Segoe UI" panose="020B0502040204020203" pitchFamily="34" charset="0"/>
              </a:rPr>
              <a:t>Local Action</a:t>
            </a:r>
            <a:endParaRPr lang="x-none" sz="1600" dirty="0">
              <a:latin typeface="Segoe UI" panose="020B0502040204020203" pitchFamily="34" charset="0"/>
              <a:cs typeface="Segoe UI" panose="020B0502040204020203" pitchFamily="34" charset="0"/>
            </a:endParaRPr>
          </a:p>
        </p:txBody>
      </p:sp>
      <p:sp>
        <p:nvSpPr>
          <p:cNvPr id="6" name="Arrow: Right 5">
            <a:extLst>
              <a:ext uri="{FF2B5EF4-FFF2-40B4-BE49-F238E27FC236}">
                <a16:creationId xmlns:a16="http://schemas.microsoft.com/office/drawing/2014/main" id="{49779BBF-2AFB-4C77-B5ED-48A00118B0A6}"/>
              </a:ext>
            </a:extLst>
          </p:cNvPr>
          <p:cNvSpPr/>
          <p:nvPr/>
        </p:nvSpPr>
        <p:spPr>
          <a:xfrm>
            <a:off x="1832682" y="6180758"/>
            <a:ext cx="5522034" cy="2770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TextBox 7"/>
          <p:cNvSpPr txBox="1"/>
          <p:nvPr/>
        </p:nvSpPr>
        <p:spPr>
          <a:xfrm>
            <a:off x="827584" y="1055638"/>
            <a:ext cx="8316415" cy="1077218"/>
          </a:xfrm>
          <a:prstGeom prst="rect">
            <a:avLst/>
          </a:prstGeom>
          <a:noFill/>
        </p:spPr>
        <p:txBody>
          <a:bodyPr wrap="square" rtlCol="0">
            <a:spAutoFit/>
          </a:bodyPr>
          <a:lstStyle/>
          <a:p>
            <a:r>
              <a:rPr lang="en-GB" sz="3200" b="1" dirty="0">
                <a:latin typeface="Segoe UI" panose="020B0502040204020203" pitchFamily="34" charset="0"/>
                <a:cs typeface="Segoe UI" panose="020B0502040204020203" pitchFamily="34" charset="0"/>
              </a:rPr>
              <a:t>District heating and cooling (DHC) </a:t>
            </a:r>
            <a:r>
              <a:rPr lang="en-CA" sz="3200" b="1" dirty="0">
                <a:latin typeface="Segoe UI" panose="020B0502040204020203" pitchFamily="34" charset="0"/>
                <a:cs typeface="Segoe UI" panose="020B0502040204020203" pitchFamily="34" charset="0"/>
              </a:rPr>
              <a:t>is </a:t>
            </a:r>
          </a:p>
          <a:p>
            <a:r>
              <a:rPr lang="en-CA" sz="3200" b="1" dirty="0">
                <a:latin typeface="Segoe UI" panose="020B0502040204020203" pitchFamily="34" charset="0"/>
                <a:cs typeface="Segoe UI" panose="020B0502040204020203" pitchFamily="34" charset="0"/>
              </a:rPr>
              <a:t>now in the core of global climate action</a:t>
            </a:r>
            <a:endParaRPr lang="en-GB" sz="3200" b="1" dirty="0">
              <a:latin typeface="Segoe UI" panose="020B0502040204020203" pitchFamily="34" charset="0"/>
              <a:cs typeface="Segoe UI" panose="020B0502040204020203" pitchFamily="34" charset="0"/>
            </a:endParaRPr>
          </a:p>
        </p:txBody>
      </p:sp>
      <p:sp>
        <p:nvSpPr>
          <p:cNvPr id="9" name="TextBox 8"/>
          <p:cNvSpPr txBox="1"/>
          <p:nvPr/>
        </p:nvSpPr>
        <p:spPr>
          <a:xfrm>
            <a:off x="7393220" y="4051973"/>
            <a:ext cx="1370176" cy="1323439"/>
          </a:xfrm>
          <a:prstGeom prst="rect">
            <a:avLst/>
          </a:prstGeom>
          <a:noFill/>
        </p:spPr>
        <p:txBody>
          <a:bodyPr wrap="square" rtlCol="0">
            <a:spAutoFit/>
          </a:bodyPr>
          <a:lstStyle/>
          <a:p>
            <a:r>
              <a:rPr lang="de-DE" sz="1600" dirty="0">
                <a:latin typeface="Segoe UI" panose="020B0502040204020203" pitchFamily="34" charset="0"/>
                <a:cs typeface="Segoe UI" panose="020B0502040204020203" pitchFamily="34" charset="0"/>
              </a:rPr>
              <a:t>EU Green Deal &amp; Local Green Deals, </a:t>
            </a:r>
          </a:p>
          <a:p>
            <a:r>
              <a:rPr lang="de-DE" sz="1600" dirty="0">
                <a:latin typeface="Segoe UI" panose="020B0502040204020203" pitchFamily="34" charset="0"/>
                <a:cs typeface="Segoe UI" panose="020B0502040204020203" pitchFamily="34" charset="0"/>
              </a:rPr>
              <a:t>Renovation Wave</a:t>
            </a:r>
          </a:p>
        </p:txBody>
      </p:sp>
    </p:spTree>
    <p:extLst>
      <p:ext uri="{BB962C8B-B14F-4D97-AF65-F5344CB8AC3E}">
        <p14:creationId xmlns:p14="http://schemas.microsoft.com/office/powerpoint/2010/main" val="76316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470730" y="6510161"/>
            <a:ext cx="2952328" cy="276999"/>
          </a:xfrm>
          <a:prstGeom prst="rect">
            <a:avLst/>
          </a:prstGeom>
          <a:noFill/>
        </p:spPr>
        <p:txBody>
          <a:bodyPr wrap="square" rtlCol="0">
            <a:spAutoFit/>
          </a:bodyPr>
          <a:lstStyle/>
          <a:p>
            <a:r>
              <a:rPr lang="en-US" sz="1200" dirty="0">
                <a:latin typeface="Segoe UI" panose="020B0502040204020203" pitchFamily="34" charset="0"/>
                <a:ea typeface="Segoe UI" panose="020B0502040204020203" pitchFamily="34" charset="0"/>
                <a:cs typeface="Segoe UI" panose="020B0502040204020203" pitchFamily="34" charset="0"/>
              </a:rPr>
              <a:t>Source: Heat Roadmap Europe, 2017</a:t>
            </a:r>
            <a:endParaRPr lang="de-DE" dirty="0"/>
          </a:p>
        </p:txBody>
      </p:sp>
      <p:sp>
        <p:nvSpPr>
          <p:cNvPr id="4" name="TextBox 3"/>
          <p:cNvSpPr txBox="1"/>
          <p:nvPr/>
        </p:nvSpPr>
        <p:spPr>
          <a:xfrm>
            <a:off x="289017" y="5586831"/>
            <a:ext cx="8349942" cy="830997"/>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Segoe UI" panose="020B0502040204020203" pitchFamily="34" charset="0"/>
                <a:cs typeface="Segoe UI" panose="020B0502040204020203" pitchFamily="34" charset="0"/>
              </a:rPr>
              <a:t>Most of this thermal energy is used in buildings and industries, located in cities</a:t>
            </a:r>
          </a:p>
          <a:p>
            <a:pPr marL="285750" indent="-285750">
              <a:buFont typeface="Arial" panose="020B0604020202020204" pitchFamily="34" charset="0"/>
              <a:buChar char="•"/>
            </a:pPr>
            <a:r>
              <a:rPr lang="en-GB" sz="1600" dirty="0">
                <a:latin typeface="Segoe UI" panose="020B0502040204020203" pitchFamily="34" charset="0"/>
                <a:cs typeface="Segoe UI" panose="020B0502040204020203" pitchFamily="34" charset="0"/>
              </a:rPr>
              <a:t>Decarbonisation in buildings and industry hold the key to Europe´s energy transition towards a sustainable low carbon future</a:t>
            </a:r>
          </a:p>
        </p:txBody>
      </p:sp>
      <p:sp>
        <p:nvSpPr>
          <p:cNvPr id="8" name="TextBox 7"/>
          <p:cNvSpPr txBox="1"/>
          <p:nvPr/>
        </p:nvSpPr>
        <p:spPr>
          <a:xfrm>
            <a:off x="882336" y="1052736"/>
            <a:ext cx="7163303" cy="954107"/>
          </a:xfrm>
          <a:prstGeom prst="rect">
            <a:avLst/>
          </a:prstGeom>
          <a:noFill/>
        </p:spPr>
        <p:txBody>
          <a:bodyPr wrap="square" rtlCol="0">
            <a:spAutoFit/>
          </a:bodyPr>
          <a:lstStyle/>
          <a:p>
            <a:pPr algn="ctr"/>
            <a:r>
              <a:rPr lang="en-GB" sz="2800" b="1" dirty="0">
                <a:latin typeface="Segoe UI" panose="020B0502040204020203" pitchFamily="34" charset="0"/>
                <a:cs typeface="Segoe UI" panose="020B0502040204020203" pitchFamily="34" charset="0"/>
              </a:rPr>
              <a:t>Half of Europe´s energy is consumed for heating and cooling purposes</a:t>
            </a:r>
          </a:p>
        </p:txBody>
      </p:sp>
      <p:pic>
        <p:nvPicPr>
          <p:cNvPr id="6" name="Picture 5"/>
          <p:cNvPicPr>
            <a:picLocks noChangeAspect="1"/>
          </p:cNvPicPr>
          <p:nvPr/>
        </p:nvPicPr>
        <p:blipFill>
          <a:blip r:embed="rId3"/>
          <a:stretch>
            <a:fillRect/>
          </a:stretch>
        </p:blipFill>
        <p:spPr>
          <a:xfrm>
            <a:off x="1331746" y="2279256"/>
            <a:ext cx="6615148" cy="3307575"/>
          </a:xfrm>
          <a:prstGeom prst="rect">
            <a:avLst/>
          </a:prstGeom>
        </p:spPr>
      </p:pic>
    </p:spTree>
    <p:extLst>
      <p:ext uri="{BB962C8B-B14F-4D97-AF65-F5344CB8AC3E}">
        <p14:creationId xmlns:p14="http://schemas.microsoft.com/office/powerpoint/2010/main" val="408514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F8433B-45EE-439C-AD8B-2DCA1945B9A8}"/>
              </a:ext>
            </a:extLst>
          </p:cNvPr>
          <p:cNvSpPr txBox="1"/>
          <p:nvPr/>
        </p:nvSpPr>
        <p:spPr>
          <a:xfrm>
            <a:off x="899592" y="6421733"/>
            <a:ext cx="7992888" cy="253916"/>
          </a:xfrm>
          <a:prstGeom prst="rect">
            <a:avLst/>
          </a:prstGeom>
          <a:noFill/>
        </p:spPr>
        <p:txBody>
          <a:bodyPr wrap="square" rtlCol="0">
            <a:spAutoFit/>
          </a:bodyPr>
          <a:lstStyle/>
          <a:p>
            <a:r>
              <a:rPr lang="de-DE" sz="1050" dirty="0"/>
              <a:t>Source: </a:t>
            </a:r>
            <a:r>
              <a:rPr lang="en-US" sz="1050" dirty="0">
                <a:latin typeface="Segoe UI" panose="020B0502040204020203" pitchFamily="34" charset="0"/>
                <a:ea typeface="Segoe UI" panose="020B0502040204020203" pitchFamily="34" charset="0"/>
                <a:cs typeface="Segoe UI" panose="020B0502040204020203" pitchFamily="34" charset="0"/>
              </a:rPr>
              <a:t>Heat Roadmap Europe, 2017</a:t>
            </a:r>
            <a:endParaRPr lang="x-none" sz="1050" dirty="0"/>
          </a:p>
        </p:txBody>
      </p:sp>
      <p:graphicFrame>
        <p:nvGraphicFramePr>
          <p:cNvPr id="4" name="Diagram 3">
            <a:extLst>
              <a:ext uri="{FF2B5EF4-FFF2-40B4-BE49-F238E27FC236}">
                <a16:creationId xmlns:a16="http://schemas.microsoft.com/office/drawing/2014/main" id="{86AFFA32-691E-41CE-B350-9024C51E12F4}"/>
              </a:ext>
            </a:extLst>
          </p:cNvPr>
          <p:cNvGraphicFramePr/>
          <p:nvPr>
            <p:extLst>
              <p:ext uri="{D42A27DB-BD31-4B8C-83A1-F6EECF244321}">
                <p14:modId xmlns:p14="http://schemas.microsoft.com/office/powerpoint/2010/main" val="2313186773"/>
              </p:ext>
            </p:extLst>
          </p:nvPr>
        </p:nvGraphicFramePr>
        <p:xfrm>
          <a:off x="755576" y="2204864"/>
          <a:ext cx="7776864" cy="4032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251520" y="1055638"/>
            <a:ext cx="8784976" cy="1077218"/>
          </a:xfrm>
          <a:prstGeom prst="rect">
            <a:avLst/>
          </a:prstGeom>
          <a:noFill/>
        </p:spPr>
        <p:txBody>
          <a:bodyPr wrap="square" rtlCol="0">
            <a:spAutoFit/>
          </a:bodyPr>
          <a:lstStyle/>
          <a:p>
            <a:pPr algn="ctr"/>
            <a:r>
              <a:rPr lang="en-GB" sz="3200" b="1" dirty="0">
                <a:latin typeface="Segoe UI" panose="020B0502040204020203" pitchFamily="34" charset="0"/>
                <a:cs typeface="Segoe UI" panose="020B0502040204020203" pitchFamily="34" charset="0"/>
              </a:rPr>
              <a:t>District heating is central for a sustainable local energy transition</a:t>
            </a:r>
          </a:p>
        </p:txBody>
      </p:sp>
    </p:spTree>
    <p:extLst>
      <p:ext uri="{BB962C8B-B14F-4D97-AF65-F5344CB8AC3E}">
        <p14:creationId xmlns:p14="http://schemas.microsoft.com/office/powerpoint/2010/main" val="1736437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6DD11-A74C-4655-AB41-0D043763AA2F}"/>
              </a:ext>
            </a:extLst>
          </p:cNvPr>
          <p:cNvSpPr>
            <a:spLocks noGrp="1"/>
          </p:cNvSpPr>
          <p:nvPr>
            <p:ph type="title"/>
          </p:nvPr>
        </p:nvSpPr>
        <p:spPr>
          <a:xfrm>
            <a:off x="323528" y="980728"/>
            <a:ext cx="8568952" cy="1296144"/>
          </a:xfrm>
        </p:spPr>
        <p:txBody>
          <a:bodyPr/>
          <a:lstStyle/>
          <a:p>
            <a:r>
              <a:rPr lang="en-CA" sz="3200" b="1" dirty="0"/>
              <a:t>District cooling: a new challenge in a changing climate</a:t>
            </a:r>
          </a:p>
        </p:txBody>
      </p:sp>
      <p:sp>
        <p:nvSpPr>
          <p:cNvPr id="5" name="TextBox 4">
            <a:extLst>
              <a:ext uri="{FF2B5EF4-FFF2-40B4-BE49-F238E27FC236}">
                <a16:creationId xmlns:a16="http://schemas.microsoft.com/office/drawing/2014/main" id="{F5F8433B-45EE-439C-AD8B-2DCA1945B9A8}"/>
              </a:ext>
            </a:extLst>
          </p:cNvPr>
          <p:cNvSpPr txBox="1"/>
          <p:nvPr/>
        </p:nvSpPr>
        <p:spPr>
          <a:xfrm>
            <a:off x="899592" y="6421733"/>
            <a:ext cx="7992888" cy="261610"/>
          </a:xfrm>
          <a:prstGeom prst="rect">
            <a:avLst/>
          </a:prstGeom>
          <a:noFill/>
        </p:spPr>
        <p:txBody>
          <a:bodyPr wrap="square" rtlCol="0">
            <a:spAutoFit/>
          </a:bodyPr>
          <a:lstStyle/>
          <a:p>
            <a:r>
              <a:rPr lang="de-DE" sz="1050" dirty="0"/>
              <a:t>Source: International Energy Agency, 2019 </a:t>
            </a:r>
            <a:r>
              <a:rPr lang="en-US" sz="1050" dirty="0"/>
              <a:t>The Future of Cooling Opportunities for energy- efficient air conditioning</a:t>
            </a:r>
            <a:endParaRPr lang="x-none" sz="1050" dirty="0"/>
          </a:p>
        </p:txBody>
      </p:sp>
      <p:graphicFrame>
        <p:nvGraphicFramePr>
          <p:cNvPr id="4" name="Diagram 3">
            <a:extLst>
              <a:ext uri="{FF2B5EF4-FFF2-40B4-BE49-F238E27FC236}">
                <a16:creationId xmlns:a16="http://schemas.microsoft.com/office/drawing/2014/main" id="{86AFFA32-691E-41CE-B350-9024C51E12F4}"/>
              </a:ext>
            </a:extLst>
          </p:cNvPr>
          <p:cNvGraphicFramePr/>
          <p:nvPr>
            <p:extLst>
              <p:ext uri="{D42A27DB-BD31-4B8C-83A1-F6EECF244321}">
                <p14:modId xmlns:p14="http://schemas.microsoft.com/office/powerpoint/2010/main" val="1339598414"/>
              </p:ext>
            </p:extLst>
          </p:nvPr>
        </p:nvGraphicFramePr>
        <p:xfrm>
          <a:off x="1331640" y="2492896"/>
          <a:ext cx="6984776" cy="3630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9524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1010" y="980728"/>
            <a:ext cx="8906532" cy="523220"/>
          </a:xfrm>
          <a:prstGeom prst="rect">
            <a:avLst/>
          </a:prstGeom>
          <a:noFill/>
        </p:spPr>
        <p:txBody>
          <a:bodyPr wrap="square" rtlCol="0">
            <a:spAutoFit/>
          </a:bodyPr>
          <a:lstStyle/>
          <a:p>
            <a:pPr algn="ctr"/>
            <a:r>
              <a:rPr lang="en-CA" sz="2800" b="1" dirty="0">
                <a:latin typeface="Segoe UI" panose="020B0502040204020203" pitchFamily="34" charset="0"/>
                <a:cs typeface="Segoe UI" panose="020B0502040204020203" pitchFamily="34" charset="0"/>
              </a:rPr>
              <a:t>The future of DHC: Low-carbon &amp; climate resilient</a:t>
            </a:r>
            <a:endParaRPr lang="en-GB" sz="2800" b="1" dirty="0">
              <a:latin typeface="Segoe UI" panose="020B0502040204020203" pitchFamily="34" charset="0"/>
              <a:cs typeface="Segoe UI" panose="020B0502040204020203"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2841" y="1699901"/>
            <a:ext cx="5514701" cy="4834359"/>
          </a:xfrm>
          <a:prstGeom prst="rect">
            <a:avLst/>
          </a:prstGeom>
        </p:spPr>
      </p:pic>
      <p:sp>
        <p:nvSpPr>
          <p:cNvPr id="5" name="TextBox 6"/>
          <p:cNvSpPr txBox="1"/>
          <p:nvPr/>
        </p:nvSpPr>
        <p:spPr>
          <a:xfrm>
            <a:off x="151010" y="6586697"/>
            <a:ext cx="8741469" cy="246221"/>
          </a:xfrm>
          <a:prstGeom prst="rect">
            <a:avLst/>
          </a:prstGeom>
          <a:noFill/>
        </p:spPr>
        <p:txBody>
          <a:bodyPr wrap="square" rtlCol="0">
            <a:spAutoFit/>
          </a:bodyPr>
          <a:lstStyle/>
          <a:p>
            <a:r>
              <a:rPr lang="de-DE" sz="1000" dirty="0"/>
              <a:t>Source.  University </a:t>
            </a:r>
            <a:r>
              <a:rPr lang="de-DE" sz="1000" dirty="0" err="1"/>
              <a:t>of</a:t>
            </a:r>
            <a:r>
              <a:rPr lang="de-DE" sz="1000" dirty="0"/>
              <a:t> Aalborg. District Energy Report UNEP &amp; ICLEI 2015.;  (2) Wener. 2017. International review of district heating and cooling.  </a:t>
            </a:r>
          </a:p>
        </p:txBody>
      </p:sp>
      <p:sp>
        <p:nvSpPr>
          <p:cNvPr id="2" name="Rectangle 1"/>
          <p:cNvSpPr/>
          <p:nvPr/>
        </p:nvSpPr>
        <p:spPr>
          <a:xfrm>
            <a:off x="179512" y="2187339"/>
            <a:ext cx="3240360" cy="4524315"/>
          </a:xfrm>
          <a:prstGeom prst="rect">
            <a:avLst/>
          </a:prstGeom>
        </p:spPr>
        <p:txBody>
          <a:bodyPr wrap="square">
            <a:spAutoFit/>
          </a:bodyPr>
          <a:lstStyle/>
          <a:p>
            <a:pPr marL="285750" indent="-285750">
              <a:buClr>
                <a:srgbClr val="FF0000"/>
              </a:buClr>
              <a:buFont typeface="Arial" panose="020B0604020202020204" pitchFamily="34" charset="0"/>
              <a:buChar char="•"/>
            </a:pPr>
            <a:r>
              <a:rPr lang="en-CA" dirty="0">
                <a:latin typeface="Segoe UI" panose="020B0502040204020203" pitchFamily="34" charset="0"/>
                <a:cs typeface="Segoe UI" panose="020B0502040204020203" pitchFamily="34" charset="0"/>
              </a:rPr>
              <a:t>DHC systems can deliver higher security of supply,  lower costs and lower CO</a:t>
            </a:r>
            <a:r>
              <a:rPr lang="en-CA" sz="1600" dirty="0">
                <a:latin typeface="Segoe UI" panose="020B0502040204020203" pitchFamily="34" charset="0"/>
                <a:cs typeface="Segoe UI" panose="020B0502040204020203" pitchFamily="34" charset="0"/>
              </a:rPr>
              <a:t>2</a:t>
            </a:r>
            <a:r>
              <a:rPr lang="en-CA" dirty="0">
                <a:latin typeface="Segoe UI" panose="020B0502040204020203" pitchFamily="34" charset="0"/>
                <a:cs typeface="Segoe UI" panose="020B0502040204020203" pitchFamily="34" charset="0"/>
              </a:rPr>
              <a:t> emissions.</a:t>
            </a:r>
          </a:p>
          <a:p>
            <a:pPr marL="285750" indent="-285750">
              <a:buClr>
                <a:srgbClr val="FF0000"/>
              </a:buClr>
              <a:buFont typeface="Arial" panose="020B0604020202020204" pitchFamily="34" charset="0"/>
              <a:buChar char="•"/>
            </a:pPr>
            <a:endParaRPr lang="en-CA" dirty="0">
              <a:latin typeface="Segoe UI" panose="020B0502040204020203" pitchFamily="34" charset="0"/>
              <a:cs typeface="Segoe UI" panose="020B0502040204020203" pitchFamily="34" charset="0"/>
            </a:endParaRPr>
          </a:p>
          <a:p>
            <a:pPr marL="285750" indent="-285750">
              <a:buClr>
                <a:srgbClr val="FF0000"/>
              </a:buClr>
              <a:buFont typeface="Arial" panose="020B0604020202020204" pitchFamily="34" charset="0"/>
              <a:buChar char="•"/>
            </a:pPr>
            <a:r>
              <a:rPr lang="en-CA" dirty="0">
                <a:latin typeface="Segoe UI" panose="020B0502040204020203" pitchFamily="34" charset="0"/>
                <a:cs typeface="Segoe UI" panose="020B0502040204020203" pitchFamily="34" charset="0"/>
              </a:rPr>
              <a:t>DHC systems must be effectively planned and key technological innovations introduced where needed.</a:t>
            </a:r>
          </a:p>
          <a:p>
            <a:pPr marL="285750" indent="-285750">
              <a:buClr>
                <a:srgbClr val="FF0000"/>
              </a:buClr>
              <a:buFont typeface="Arial" panose="020B0604020202020204" pitchFamily="34" charset="0"/>
              <a:buChar char="•"/>
            </a:pPr>
            <a:endParaRPr lang="en-CA" dirty="0">
              <a:latin typeface="Segoe UI" panose="020B0502040204020203" pitchFamily="34" charset="0"/>
              <a:cs typeface="Segoe UI" panose="020B0502040204020203" pitchFamily="34" charset="0"/>
            </a:endParaRPr>
          </a:p>
          <a:p>
            <a:pPr marL="285750" indent="-285750">
              <a:buClr>
                <a:srgbClr val="FF0000"/>
              </a:buClr>
              <a:buFont typeface="Arial" panose="020B0604020202020204" pitchFamily="34" charset="0"/>
              <a:buChar char="•"/>
            </a:pPr>
            <a:r>
              <a:rPr lang="en-CA" dirty="0">
                <a:latin typeface="Segoe UI" panose="020B0502040204020203" pitchFamily="34" charset="0"/>
                <a:cs typeface="Segoe UI" panose="020B0502040204020203" pitchFamily="34" charset="0"/>
              </a:rPr>
              <a:t>The full potential of modern DHC systems remains untapped and can be fully exploited on a local level.</a:t>
            </a:r>
          </a:p>
          <a:p>
            <a:pPr>
              <a:buClr>
                <a:srgbClr val="FF0000"/>
              </a:buClr>
            </a:pPr>
            <a:endParaRPr lang="en-GB"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351678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0</TotalTime>
  <Words>3434</Words>
  <Application>Microsoft Office PowerPoint</Application>
  <PresentationFormat>On-screen Show (4:3)</PresentationFormat>
  <Paragraphs>287</Paragraphs>
  <Slides>34</Slides>
  <Notes>32</Notes>
  <HiddenSlides>0</HiddenSlides>
  <MMClips>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Arial</vt:lpstr>
      <vt:lpstr>Calibri</vt:lpstr>
      <vt:lpstr>Segoe UI</vt:lpstr>
      <vt:lpstr>Segoe UI Light</vt:lpstr>
      <vt:lpstr>Wingdings</vt:lpstr>
      <vt:lpstr>Office Theme</vt:lpstr>
      <vt:lpstr>1_Office Theme</vt:lpstr>
      <vt:lpstr>Better planning for better results</vt:lpstr>
      <vt:lpstr>PowerPoint Presentation</vt:lpstr>
      <vt:lpstr>THERMOS Software Pitchbook  2020</vt:lpstr>
      <vt:lpstr>Why District Heating and Cooling?</vt:lpstr>
      <vt:lpstr>PowerPoint Presentation</vt:lpstr>
      <vt:lpstr>PowerPoint Presentation</vt:lpstr>
      <vt:lpstr>PowerPoint Presentation</vt:lpstr>
      <vt:lpstr>District cooling: a new challenge in a changing climate</vt:lpstr>
      <vt:lpstr>PowerPoint Presentation</vt:lpstr>
      <vt:lpstr>PowerPoint Presentation</vt:lpstr>
      <vt:lpstr>PowerPoint Presentation</vt:lpstr>
      <vt:lpstr>Challenges for DHC system planning today</vt:lpstr>
      <vt:lpstr>PowerPoint Presentation</vt:lpstr>
      <vt:lpstr>THERMOS - an open-source software designed to identify your optimal solution</vt:lpstr>
      <vt:lpstr>Optimal solutions for 4 key scenarios</vt:lpstr>
      <vt:lpstr>PowerPoint Presentation</vt:lpstr>
      <vt:lpstr>Energy system optimisation</vt:lpstr>
      <vt:lpstr>Benefits of using THERMOS for energy planners</vt:lpstr>
      <vt:lpstr>THERMOS Tool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Hear from THERMOS users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pfohl</dc:creator>
  <cp:lastModifiedBy>Alexandra Pfohl</cp:lastModifiedBy>
  <cp:revision>333</cp:revision>
  <cp:lastPrinted>2019-09-26T07:35:26Z</cp:lastPrinted>
  <dcterms:created xsi:type="dcterms:W3CDTF">2018-08-01T07:54:29Z</dcterms:created>
  <dcterms:modified xsi:type="dcterms:W3CDTF">2021-03-31T11:07:49Z</dcterms:modified>
</cp:coreProperties>
</file>