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747" r:id="rId4"/>
    <p:sldId id="306" r:id="rId5"/>
    <p:sldId id="749" r:id="rId6"/>
    <p:sldId id="313" r:id="rId7"/>
    <p:sldId id="319" r:id="rId8"/>
    <p:sldId id="322" r:id="rId9"/>
    <p:sldId id="318" r:id="rId10"/>
    <p:sldId id="337" r:id="rId11"/>
    <p:sldId id="340" r:id="rId12"/>
    <p:sldId id="750" r:id="rId13"/>
    <p:sldId id="744" r:id="rId14"/>
    <p:sldId id="751" r:id="rId15"/>
    <p:sldId id="745" r:id="rId16"/>
    <p:sldId id="280" r:id="rId17"/>
    <p:sldId id="348" r:id="rId18"/>
    <p:sldId id="329" r:id="rId19"/>
    <p:sldId id="344" r:id="rId20"/>
    <p:sldId id="347" r:id="rId21"/>
    <p:sldId id="354" r:id="rId22"/>
    <p:sldId id="293" r:id="rId23"/>
    <p:sldId id="355" r:id="rId24"/>
    <p:sldId id="356" r:id="rId25"/>
    <p:sldId id="291" r:id="rId26"/>
    <p:sldId id="346" r:id="rId27"/>
    <p:sldId id="746" r:id="rId28"/>
    <p:sldId id="352" r:id="rId29"/>
    <p:sldId id="349" r:id="rId30"/>
    <p:sldId id="353" r:id="rId31"/>
    <p:sldId id="279" r:id="rId32"/>
    <p:sldId id="752" r:id="rId33"/>
    <p:sldId id="359" r:id="rId34"/>
    <p:sldId id="351" r:id="rId35"/>
    <p:sldId id="360" r:id="rId36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Magennis" initials="NM" lastIdx="20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74844" autoAdjust="0"/>
  </p:normalViewPr>
  <p:slideViewPr>
    <p:cSldViewPr>
      <p:cViewPr varScale="1">
        <p:scale>
          <a:sx n="72" d="100"/>
          <a:sy n="72" d="100"/>
        </p:scale>
        <p:origin x="11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png"/><Relationship Id="rId4" Type="http://schemas.openxmlformats.org/officeDocument/2006/relationships/image" Target="../media/image4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png"/><Relationship Id="rId4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B8D90-C81A-4C46-8AA4-125CEDD66821}" type="doc">
      <dgm:prSet loTypeId="urn:microsoft.com/office/officeart/2008/layout/PictureLineup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1547F6-1EE2-48B8-83F5-305F053CBA7B}">
      <dgm:prSet phldrT="[Text]" custT="1"/>
      <dgm:spPr/>
      <dgm:t>
        <a:bodyPr/>
        <a:lstStyle/>
        <a:p>
          <a:r>
            <a:rPr lang="pl-PL" sz="14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Cele zrównoważonego rozwoju </a:t>
          </a:r>
          <a:r>
            <a:rPr lang="en-GB" sz="14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SDG7</a:t>
          </a:r>
          <a:endParaRPr lang="en-GB" sz="14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887212-D088-489C-8281-AAB2661A5FCF}" type="parTrans" cxnId="{C911813D-DE9E-4835-A65A-C03683F9FCBF}">
      <dgm:prSet/>
      <dgm:spPr/>
      <dgm:t>
        <a:bodyPr/>
        <a:lstStyle/>
        <a:p>
          <a:endParaRPr lang="en-US" sz="1600"/>
        </a:p>
      </dgm:t>
    </dgm:pt>
    <dgm:pt modelId="{4CBF2E49-DC2B-4854-9D5E-B30019F40B44}" type="sibTrans" cxnId="{C911813D-DE9E-4835-A65A-C03683F9FCBF}">
      <dgm:prSet/>
      <dgm:spPr/>
      <dgm:t>
        <a:bodyPr/>
        <a:lstStyle/>
        <a:p>
          <a:endParaRPr lang="en-US" sz="1600"/>
        </a:p>
      </dgm:t>
    </dgm:pt>
    <dgm:pt modelId="{96A2DDFD-7FF2-411B-B18D-B70EBF39E019}">
      <dgm:prSet phldrT="[Text]" custT="1"/>
      <dgm:spPr/>
      <dgm:t>
        <a:bodyPr/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Porozumienie Burmistrzów na rzecz klimatu i energii</a:t>
          </a:r>
          <a:endParaRPr lang="en-GB" sz="1400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FE49B1F-49AF-4742-90AE-EBC3BC6FF45C}" type="parTrans" cxnId="{7FB2F4B9-6ED9-48FA-B135-920C967F9137}">
      <dgm:prSet/>
      <dgm:spPr/>
      <dgm:t>
        <a:bodyPr/>
        <a:lstStyle/>
        <a:p>
          <a:endParaRPr lang="en-US" sz="1600"/>
        </a:p>
      </dgm:t>
    </dgm:pt>
    <dgm:pt modelId="{E6FCFBF1-04B7-4996-972F-E12A9186B3C9}" type="sibTrans" cxnId="{7FB2F4B9-6ED9-48FA-B135-920C967F9137}">
      <dgm:prSet/>
      <dgm:spPr/>
      <dgm:t>
        <a:bodyPr/>
        <a:lstStyle/>
        <a:p>
          <a:endParaRPr lang="en-US" sz="1600"/>
        </a:p>
      </dgm:t>
    </dgm:pt>
    <dgm:pt modelId="{6409D4DA-1FC5-472B-95D3-17FFB3A45955}">
      <dgm:prSet phldrT="[Text]" custT="1"/>
      <dgm:spPr/>
      <dgm:t>
        <a:bodyPr/>
        <a:lstStyle/>
        <a:p>
          <a:r>
            <a:rPr lang="pl-PL" sz="14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UE - Czysta energia dla wszystkich Europejczyków</a:t>
          </a:r>
          <a:endParaRPr lang="en-GB" sz="14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8C779CC-71D7-48C9-9662-963464DBD118}" type="parTrans" cxnId="{B6325C79-B6E0-4B18-8030-0ECBC3281035}">
      <dgm:prSet/>
      <dgm:spPr/>
      <dgm:t>
        <a:bodyPr/>
        <a:lstStyle/>
        <a:p>
          <a:endParaRPr lang="en-US" sz="1600"/>
        </a:p>
      </dgm:t>
    </dgm:pt>
    <dgm:pt modelId="{3E7A8ECC-D825-44EB-B781-E8E5223CA011}" type="sibTrans" cxnId="{B6325C79-B6E0-4B18-8030-0ECBC3281035}">
      <dgm:prSet/>
      <dgm:spPr/>
      <dgm:t>
        <a:bodyPr/>
        <a:lstStyle/>
        <a:p>
          <a:endParaRPr lang="en-US" sz="1600"/>
        </a:p>
      </dgm:t>
    </dgm:pt>
    <dgm:pt modelId="{14F67576-949E-42E2-8D3F-5F9AC4074523}">
      <dgm:prSet phldrT="[Text]" custT="1"/>
      <dgm:spPr/>
      <dgm:t>
        <a:bodyPr/>
        <a:lstStyle/>
        <a:p>
          <a:r>
            <a:rPr lang="pl-PL" sz="1400" noProof="0" dirty="0">
              <a:latin typeface="Segoe UI" panose="020B0502040204020203" pitchFamily="34" charset="0"/>
              <a:cs typeface="Segoe UI" panose="020B0502040204020203" pitchFamily="34" charset="0"/>
            </a:rPr>
            <a:t>Porozumienie Paryskie</a:t>
          </a:r>
          <a:endParaRPr lang="en-GB" sz="14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16E099-0231-4E36-B128-55611F160326}" type="parTrans" cxnId="{87B9222C-743A-49F9-9BE4-DA07AF255970}">
      <dgm:prSet/>
      <dgm:spPr/>
      <dgm:t>
        <a:bodyPr/>
        <a:lstStyle/>
        <a:p>
          <a:endParaRPr lang="en-US" sz="1600"/>
        </a:p>
      </dgm:t>
    </dgm:pt>
    <dgm:pt modelId="{9F5C6E44-37CA-486E-8EAD-FDE3EC36F5D8}" type="sibTrans" cxnId="{87B9222C-743A-49F9-9BE4-DA07AF255970}">
      <dgm:prSet/>
      <dgm:spPr/>
      <dgm:t>
        <a:bodyPr/>
        <a:lstStyle/>
        <a:p>
          <a:endParaRPr lang="en-US" sz="1600"/>
        </a:p>
      </dgm:t>
    </dgm:pt>
    <dgm:pt modelId="{D6C2565C-5C75-41CC-A1ED-68F939D8C863}">
      <dgm:prSet phldrT="[Text]" custT="1"/>
      <dgm:spPr/>
      <dgm:t>
        <a:bodyPr/>
        <a:lstStyle/>
        <a:p>
          <a:r>
            <a:rPr lang="pl-PL" sz="1400" noProof="0" dirty="0">
              <a:latin typeface="Segoe UI" panose="020B0502040204020203" pitchFamily="34" charset="0"/>
              <a:cs typeface="Segoe UI" panose="020B0502040204020203" pitchFamily="34" charset="0"/>
            </a:rPr>
            <a:t>Poprawka z Kigali do Protokołu Montrealskiego</a:t>
          </a:r>
          <a:endParaRPr lang="en-GB" sz="14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E1C081-533F-4ECC-8E82-80CBBD9F37E2}" type="parTrans" cxnId="{CE5F3CAE-949E-48A2-9BA6-337996307C7B}">
      <dgm:prSet/>
      <dgm:spPr/>
      <dgm:t>
        <a:bodyPr/>
        <a:lstStyle/>
        <a:p>
          <a:endParaRPr lang="en-US" sz="1600"/>
        </a:p>
      </dgm:t>
    </dgm:pt>
    <dgm:pt modelId="{0791CF6D-2D0C-4388-BF67-DC3FEBB7EEC4}" type="sibTrans" cxnId="{CE5F3CAE-949E-48A2-9BA6-337996307C7B}">
      <dgm:prSet/>
      <dgm:spPr/>
      <dgm:t>
        <a:bodyPr/>
        <a:lstStyle/>
        <a:p>
          <a:endParaRPr lang="en-US" sz="1600"/>
        </a:p>
      </dgm:t>
    </dgm:pt>
    <dgm:pt modelId="{DC7A3E51-D498-482B-AD30-D9957F7CF197}">
      <dgm:prSet custT="1"/>
      <dgm:spPr/>
      <dgm:t>
        <a:bodyPr/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Europejski Zielony Ład, Fala renowacji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002FB69A-45DF-47BE-8988-556F84B50AA9}" type="parTrans" cxnId="{E72A63FC-D752-4AF1-A671-27D8EED349F9}">
      <dgm:prSet/>
      <dgm:spPr/>
      <dgm:t>
        <a:bodyPr/>
        <a:lstStyle/>
        <a:p>
          <a:endParaRPr lang="en-US" sz="1600"/>
        </a:p>
      </dgm:t>
    </dgm:pt>
    <dgm:pt modelId="{69682329-3E24-422D-9599-364EE8225936}" type="sibTrans" cxnId="{E72A63FC-D752-4AF1-A671-27D8EED349F9}">
      <dgm:prSet/>
      <dgm:spPr/>
      <dgm:t>
        <a:bodyPr/>
        <a:lstStyle/>
        <a:p>
          <a:endParaRPr lang="en-US" sz="1600"/>
        </a:p>
      </dgm:t>
    </dgm:pt>
    <dgm:pt modelId="{6F04ED01-BB70-4BE3-B6F1-3C1F0109378D}" type="pres">
      <dgm:prSet presAssocID="{A78B8D90-C81A-4C46-8AA4-125CEDD6682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29713933-A346-4FC0-A952-5EE45D500930}" type="pres">
      <dgm:prSet presAssocID="{14F67576-949E-42E2-8D3F-5F9AC4074523}" presName="composite" presStyleCnt="0"/>
      <dgm:spPr/>
    </dgm:pt>
    <dgm:pt modelId="{71ECA636-2241-41CB-BF00-1183F1590C10}" type="pres">
      <dgm:prSet presAssocID="{14F67576-949E-42E2-8D3F-5F9AC4074523}" presName="Image" presStyleLbl="align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51D5B07-86CA-431E-9F99-39998E5CDD71}" type="pres">
      <dgm:prSet presAssocID="{14F67576-949E-42E2-8D3F-5F9AC4074523}" presName="Accent" presStyleLbl="parChTrans1D1" presStyleIdx="0" presStyleCnt="6"/>
      <dgm:spPr/>
    </dgm:pt>
    <dgm:pt modelId="{7C1F0475-7B1F-4359-8951-BB9D29876410}" type="pres">
      <dgm:prSet presAssocID="{14F67576-949E-42E2-8D3F-5F9AC4074523}" presName="Parent" presStyleLbl="revTx" presStyleIdx="0" presStyleCnt="6" custLinFactNeighborX="680" custLinFactNeighborY="-534">
        <dgm:presLayoutVars>
          <dgm:chMax val="0"/>
          <dgm:chPref val="0"/>
          <dgm:bulletEnabled val="1"/>
        </dgm:presLayoutVars>
      </dgm:prSet>
      <dgm:spPr/>
    </dgm:pt>
    <dgm:pt modelId="{AB90152C-E0AF-4A09-A5D3-811D80E3970B}" type="pres">
      <dgm:prSet presAssocID="{9F5C6E44-37CA-486E-8EAD-FDE3EC36F5D8}" presName="sibTrans" presStyleCnt="0"/>
      <dgm:spPr/>
    </dgm:pt>
    <dgm:pt modelId="{33ABD761-8850-4494-98DC-0959FDEDAB29}" type="pres">
      <dgm:prSet presAssocID="{A11547F6-1EE2-48B8-83F5-305F053CBA7B}" presName="composite" presStyleCnt="0"/>
      <dgm:spPr/>
    </dgm:pt>
    <dgm:pt modelId="{77612F94-9569-4108-A201-ED40CF5D1F8D}" type="pres">
      <dgm:prSet presAssocID="{A11547F6-1EE2-48B8-83F5-305F053CBA7B}" presName="Image" presStyleLbl="align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1EC744E-DBED-4A58-A513-9E90BE508EDC}" type="pres">
      <dgm:prSet presAssocID="{A11547F6-1EE2-48B8-83F5-305F053CBA7B}" presName="Accent" presStyleLbl="parChTrans1D1" presStyleIdx="1" presStyleCnt="6"/>
      <dgm:spPr/>
    </dgm:pt>
    <dgm:pt modelId="{4925B572-3DC6-46DE-9DB5-2D20DD599E71}" type="pres">
      <dgm:prSet presAssocID="{A11547F6-1EE2-48B8-83F5-305F053CBA7B}" presName="Parent" presStyleLbl="revTx" presStyleIdx="1" presStyleCnt="6" custLinFactNeighborX="680" custLinFactNeighborY="-534">
        <dgm:presLayoutVars>
          <dgm:chMax val="0"/>
          <dgm:chPref val="0"/>
          <dgm:bulletEnabled val="1"/>
        </dgm:presLayoutVars>
      </dgm:prSet>
      <dgm:spPr/>
    </dgm:pt>
    <dgm:pt modelId="{A38E46BE-A088-4C39-B6E8-DFACD56C4BE7}" type="pres">
      <dgm:prSet presAssocID="{4CBF2E49-DC2B-4854-9D5E-B30019F40B44}" presName="sibTrans" presStyleCnt="0"/>
      <dgm:spPr/>
    </dgm:pt>
    <dgm:pt modelId="{D9313F72-54C0-465F-B41C-C299F793B60B}" type="pres">
      <dgm:prSet presAssocID="{6409D4DA-1FC5-472B-95D3-17FFB3A45955}" presName="composite" presStyleCnt="0"/>
      <dgm:spPr/>
    </dgm:pt>
    <dgm:pt modelId="{16CEE905-1F5C-404D-A1D3-047309D7596C}" type="pres">
      <dgm:prSet presAssocID="{6409D4DA-1FC5-472B-95D3-17FFB3A45955}" presName="Image" presStyleLbl="alignNod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B94BCB-972E-4F80-A5B4-6AEEB0FB79CF}" type="pres">
      <dgm:prSet presAssocID="{6409D4DA-1FC5-472B-95D3-17FFB3A45955}" presName="Accent" presStyleLbl="parChTrans1D1" presStyleIdx="2" presStyleCnt="6"/>
      <dgm:spPr/>
    </dgm:pt>
    <dgm:pt modelId="{958DEA82-D47A-439A-B99F-68319F4BE4D4}" type="pres">
      <dgm:prSet presAssocID="{6409D4DA-1FC5-472B-95D3-17FFB3A45955}" presName="Parent" presStyleLbl="revTx" presStyleIdx="2" presStyleCnt="6" custLinFactNeighborX="680" custLinFactNeighborY="-534">
        <dgm:presLayoutVars>
          <dgm:chMax val="0"/>
          <dgm:chPref val="0"/>
          <dgm:bulletEnabled val="1"/>
        </dgm:presLayoutVars>
      </dgm:prSet>
      <dgm:spPr/>
    </dgm:pt>
    <dgm:pt modelId="{14EF5A63-6FE9-4C6B-8C25-B867C04FCC28}" type="pres">
      <dgm:prSet presAssocID="{3E7A8ECC-D825-44EB-B781-E8E5223CA011}" presName="sibTrans" presStyleCnt="0"/>
      <dgm:spPr/>
    </dgm:pt>
    <dgm:pt modelId="{8C58083F-9D7F-423F-ABB6-DB1475B6C2F1}" type="pres">
      <dgm:prSet presAssocID="{D6C2565C-5C75-41CC-A1ED-68F939D8C863}" presName="composite" presStyleCnt="0"/>
      <dgm:spPr/>
    </dgm:pt>
    <dgm:pt modelId="{4C8078AA-ADAF-4F62-8EE1-BB371278FD70}" type="pres">
      <dgm:prSet presAssocID="{D6C2565C-5C75-41CC-A1ED-68F939D8C863}" presName="Image" presStyleLbl="align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FB7E12E-EDF5-421C-84A3-115C78A73220}" type="pres">
      <dgm:prSet presAssocID="{D6C2565C-5C75-41CC-A1ED-68F939D8C863}" presName="Accent" presStyleLbl="parChTrans1D1" presStyleIdx="3" presStyleCnt="6"/>
      <dgm:spPr/>
    </dgm:pt>
    <dgm:pt modelId="{DB5F7348-B62D-4C0E-9C62-73B2D4185BF2}" type="pres">
      <dgm:prSet presAssocID="{D6C2565C-5C75-41CC-A1ED-68F939D8C863}" presName="Parent" presStyleLbl="revTx" presStyleIdx="3" presStyleCnt="6" custLinFactNeighborX="680" custLinFactNeighborY="-534">
        <dgm:presLayoutVars>
          <dgm:chMax val="0"/>
          <dgm:chPref val="0"/>
          <dgm:bulletEnabled val="1"/>
        </dgm:presLayoutVars>
      </dgm:prSet>
      <dgm:spPr/>
    </dgm:pt>
    <dgm:pt modelId="{5D88EE06-4D73-41FF-9105-3B9CCAA8ADE9}" type="pres">
      <dgm:prSet presAssocID="{0791CF6D-2D0C-4388-BF67-DC3FEBB7EEC4}" presName="sibTrans" presStyleCnt="0"/>
      <dgm:spPr/>
    </dgm:pt>
    <dgm:pt modelId="{83727D62-FFA5-4612-B4BF-D3AB046DBF83}" type="pres">
      <dgm:prSet presAssocID="{96A2DDFD-7FF2-411B-B18D-B70EBF39E019}" presName="composite" presStyleCnt="0"/>
      <dgm:spPr/>
    </dgm:pt>
    <dgm:pt modelId="{CAE519A7-AFB9-433F-9F4D-A0E2B66FA571}" type="pres">
      <dgm:prSet presAssocID="{96A2DDFD-7FF2-411B-B18D-B70EBF39E019}" presName="Image" presStyleLbl="align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AE618B2-BF40-499C-B53D-249441632BE8}" type="pres">
      <dgm:prSet presAssocID="{96A2DDFD-7FF2-411B-B18D-B70EBF39E019}" presName="Accent" presStyleLbl="parChTrans1D1" presStyleIdx="4" presStyleCnt="6"/>
      <dgm:spPr/>
    </dgm:pt>
    <dgm:pt modelId="{520829BB-2BFA-46F3-B510-0FDC02FAFB68}" type="pres">
      <dgm:prSet presAssocID="{96A2DDFD-7FF2-411B-B18D-B70EBF39E019}" presName="Parent" presStyleLbl="revTx" presStyleIdx="4" presStyleCnt="6" custLinFactNeighborX="680" custLinFactNeighborY="-534">
        <dgm:presLayoutVars>
          <dgm:chMax val="0"/>
          <dgm:chPref val="0"/>
          <dgm:bulletEnabled val="1"/>
        </dgm:presLayoutVars>
      </dgm:prSet>
      <dgm:spPr/>
    </dgm:pt>
    <dgm:pt modelId="{0B051756-0876-4663-9131-0A85B99F9371}" type="pres">
      <dgm:prSet presAssocID="{E6FCFBF1-04B7-4996-972F-E12A9186B3C9}" presName="sibTrans" presStyleCnt="0"/>
      <dgm:spPr/>
    </dgm:pt>
    <dgm:pt modelId="{F9C6B3F2-733D-41DF-A897-7B189B79D719}" type="pres">
      <dgm:prSet presAssocID="{DC7A3E51-D498-482B-AD30-D9957F7CF197}" presName="composite" presStyleCnt="0"/>
      <dgm:spPr/>
    </dgm:pt>
    <dgm:pt modelId="{6E3D3FD0-0EAB-4079-A335-DE17222E38F7}" type="pres">
      <dgm:prSet presAssocID="{DC7A3E51-D498-482B-AD30-D9957F7CF197}" presName="Image" presStyleLbl="align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A0E0D4E-B6D3-48A6-9336-D4DD3AF7EA99}" type="pres">
      <dgm:prSet presAssocID="{DC7A3E51-D498-482B-AD30-D9957F7CF197}" presName="Accent" presStyleLbl="parChTrans1D1" presStyleIdx="5" presStyleCnt="6"/>
      <dgm:spPr/>
    </dgm:pt>
    <dgm:pt modelId="{293799C9-359F-43D8-9A88-1077F5C49B7E}" type="pres">
      <dgm:prSet presAssocID="{DC7A3E51-D498-482B-AD30-D9957F7CF197}" presName="Paren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7B9222C-743A-49F9-9BE4-DA07AF255970}" srcId="{A78B8D90-C81A-4C46-8AA4-125CEDD66821}" destId="{14F67576-949E-42E2-8D3F-5F9AC4074523}" srcOrd="0" destOrd="0" parTransId="{A816E099-0231-4E36-B128-55611F160326}" sibTransId="{9F5C6E44-37CA-486E-8EAD-FDE3EC36F5D8}"/>
    <dgm:cxn modelId="{C911813D-DE9E-4835-A65A-C03683F9FCBF}" srcId="{A78B8D90-C81A-4C46-8AA4-125CEDD66821}" destId="{A11547F6-1EE2-48B8-83F5-305F053CBA7B}" srcOrd="1" destOrd="0" parTransId="{D8887212-D088-489C-8281-AAB2661A5FCF}" sibTransId="{4CBF2E49-DC2B-4854-9D5E-B30019F40B44}"/>
    <dgm:cxn modelId="{8C3E783F-85C5-4B80-B52A-2B54C78C9A99}" type="presOf" srcId="{14F67576-949E-42E2-8D3F-5F9AC4074523}" destId="{7C1F0475-7B1F-4359-8951-BB9D29876410}" srcOrd="0" destOrd="0" presId="urn:microsoft.com/office/officeart/2008/layout/PictureLineup"/>
    <dgm:cxn modelId="{61B2BA56-C576-402A-9C9B-B432951B8297}" type="presOf" srcId="{DC7A3E51-D498-482B-AD30-D9957F7CF197}" destId="{293799C9-359F-43D8-9A88-1077F5C49B7E}" srcOrd="0" destOrd="0" presId="urn:microsoft.com/office/officeart/2008/layout/PictureLineup"/>
    <dgm:cxn modelId="{B6325C79-B6E0-4B18-8030-0ECBC3281035}" srcId="{A78B8D90-C81A-4C46-8AA4-125CEDD66821}" destId="{6409D4DA-1FC5-472B-95D3-17FFB3A45955}" srcOrd="2" destOrd="0" parTransId="{68C779CC-71D7-48C9-9662-963464DBD118}" sibTransId="{3E7A8ECC-D825-44EB-B781-E8E5223CA011}"/>
    <dgm:cxn modelId="{03584A9F-467E-4770-A48B-091A0A6963F7}" type="presOf" srcId="{A11547F6-1EE2-48B8-83F5-305F053CBA7B}" destId="{4925B572-3DC6-46DE-9DB5-2D20DD599E71}" srcOrd="0" destOrd="0" presId="urn:microsoft.com/office/officeart/2008/layout/PictureLineup"/>
    <dgm:cxn modelId="{1823EDAD-F776-4E76-8084-4DE6E6D3D6FB}" type="presOf" srcId="{6409D4DA-1FC5-472B-95D3-17FFB3A45955}" destId="{958DEA82-D47A-439A-B99F-68319F4BE4D4}" srcOrd="0" destOrd="0" presId="urn:microsoft.com/office/officeart/2008/layout/PictureLineup"/>
    <dgm:cxn modelId="{CE5F3CAE-949E-48A2-9BA6-337996307C7B}" srcId="{A78B8D90-C81A-4C46-8AA4-125CEDD66821}" destId="{D6C2565C-5C75-41CC-A1ED-68F939D8C863}" srcOrd="3" destOrd="0" parTransId="{01E1C081-533F-4ECC-8E82-80CBBD9F37E2}" sibTransId="{0791CF6D-2D0C-4388-BF67-DC3FEBB7EEC4}"/>
    <dgm:cxn modelId="{B7DEDFB0-31B2-4885-B39E-502B47C5B450}" type="presOf" srcId="{A78B8D90-C81A-4C46-8AA4-125CEDD66821}" destId="{6F04ED01-BB70-4BE3-B6F1-3C1F0109378D}" srcOrd="0" destOrd="0" presId="urn:microsoft.com/office/officeart/2008/layout/PictureLineup"/>
    <dgm:cxn modelId="{7FB2F4B9-6ED9-48FA-B135-920C967F9137}" srcId="{A78B8D90-C81A-4C46-8AA4-125CEDD66821}" destId="{96A2DDFD-7FF2-411B-B18D-B70EBF39E019}" srcOrd="4" destOrd="0" parTransId="{CFE49B1F-49AF-4742-90AE-EBC3BC6FF45C}" sibTransId="{E6FCFBF1-04B7-4996-972F-E12A9186B3C9}"/>
    <dgm:cxn modelId="{CDE16BCA-88AF-4539-8B60-8734BBEA53B3}" type="presOf" srcId="{D6C2565C-5C75-41CC-A1ED-68F939D8C863}" destId="{DB5F7348-B62D-4C0E-9C62-73B2D4185BF2}" srcOrd="0" destOrd="0" presId="urn:microsoft.com/office/officeart/2008/layout/PictureLineup"/>
    <dgm:cxn modelId="{E72A63FC-D752-4AF1-A671-27D8EED349F9}" srcId="{A78B8D90-C81A-4C46-8AA4-125CEDD66821}" destId="{DC7A3E51-D498-482B-AD30-D9957F7CF197}" srcOrd="5" destOrd="0" parTransId="{002FB69A-45DF-47BE-8988-556F84B50AA9}" sibTransId="{69682329-3E24-422D-9599-364EE8225936}"/>
    <dgm:cxn modelId="{7B5C6FFD-5BC5-40DB-A58B-0443B0288848}" type="presOf" srcId="{96A2DDFD-7FF2-411B-B18D-B70EBF39E019}" destId="{520829BB-2BFA-46F3-B510-0FDC02FAFB68}" srcOrd="0" destOrd="0" presId="urn:microsoft.com/office/officeart/2008/layout/PictureLineup"/>
    <dgm:cxn modelId="{25BEE111-0309-44FC-9E2E-871495851805}" type="presParOf" srcId="{6F04ED01-BB70-4BE3-B6F1-3C1F0109378D}" destId="{29713933-A346-4FC0-A952-5EE45D500930}" srcOrd="0" destOrd="0" presId="urn:microsoft.com/office/officeart/2008/layout/PictureLineup"/>
    <dgm:cxn modelId="{5E17B522-B528-47B8-A32A-6FE5EB918EE7}" type="presParOf" srcId="{29713933-A346-4FC0-A952-5EE45D500930}" destId="{71ECA636-2241-41CB-BF00-1183F1590C10}" srcOrd="0" destOrd="0" presId="urn:microsoft.com/office/officeart/2008/layout/PictureLineup"/>
    <dgm:cxn modelId="{2B0C2B4C-DB27-4B1D-95B3-A69BAA4E9547}" type="presParOf" srcId="{29713933-A346-4FC0-A952-5EE45D500930}" destId="{051D5B07-86CA-431E-9F99-39998E5CDD71}" srcOrd="1" destOrd="0" presId="urn:microsoft.com/office/officeart/2008/layout/PictureLineup"/>
    <dgm:cxn modelId="{9862D2E6-2F62-4F64-9C0C-20497D6D2739}" type="presParOf" srcId="{29713933-A346-4FC0-A952-5EE45D500930}" destId="{7C1F0475-7B1F-4359-8951-BB9D29876410}" srcOrd="2" destOrd="0" presId="urn:microsoft.com/office/officeart/2008/layout/PictureLineup"/>
    <dgm:cxn modelId="{FC64C5EE-934F-4C14-9B1E-C34049500BD5}" type="presParOf" srcId="{6F04ED01-BB70-4BE3-B6F1-3C1F0109378D}" destId="{AB90152C-E0AF-4A09-A5D3-811D80E3970B}" srcOrd="1" destOrd="0" presId="urn:microsoft.com/office/officeart/2008/layout/PictureLineup"/>
    <dgm:cxn modelId="{AFBF1DBD-1D23-457D-9E40-132BFEC623E5}" type="presParOf" srcId="{6F04ED01-BB70-4BE3-B6F1-3C1F0109378D}" destId="{33ABD761-8850-4494-98DC-0959FDEDAB29}" srcOrd="2" destOrd="0" presId="urn:microsoft.com/office/officeart/2008/layout/PictureLineup"/>
    <dgm:cxn modelId="{E70F9515-BA5E-43A6-96B3-9B5FE193B297}" type="presParOf" srcId="{33ABD761-8850-4494-98DC-0959FDEDAB29}" destId="{77612F94-9569-4108-A201-ED40CF5D1F8D}" srcOrd="0" destOrd="0" presId="urn:microsoft.com/office/officeart/2008/layout/PictureLineup"/>
    <dgm:cxn modelId="{9BA06A4C-EF09-4471-8C1C-F74BEF23C515}" type="presParOf" srcId="{33ABD761-8850-4494-98DC-0959FDEDAB29}" destId="{41EC744E-DBED-4A58-A513-9E90BE508EDC}" srcOrd="1" destOrd="0" presId="urn:microsoft.com/office/officeart/2008/layout/PictureLineup"/>
    <dgm:cxn modelId="{D01FA6AF-B734-41C4-AC5D-31D8F77FDB0F}" type="presParOf" srcId="{33ABD761-8850-4494-98DC-0959FDEDAB29}" destId="{4925B572-3DC6-46DE-9DB5-2D20DD599E71}" srcOrd="2" destOrd="0" presId="urn:microsoft.com/office/officeart/2008/layout/PictureLineup"/>
    <dgm:cxn modelId="{C6D7057A-9419-4A15-89AC-141CD6CE9A0C}" type="presParOf" srcId="{6F04ED01-BB70-4BE3-B6F1-3C1F0109378D}" destId="{A38E46BE-A088-4C39-B6E8-DFACD56C4BE7}" srcOrd="3" destOrd="0" presId="urn:microsoft.com/office/officeart/2008/layout/PictureLineup"/>
    <dgm:cxn modelId="{400D52CA-0D8D-4AF9-9DDB-9377B126563E}" type="presParOf" srcId="{6F04ED01-BB70-4BE3-B6F1-3C1F0109378D}" destId="{D9313F72-54C0-465F-B41C-C299F793B60B}" srcOrd="4" destOrd="0" presId="urn:microsoft.com/office/officeart/2008/layout/PictureLineup"/>
    <dgm:cxn modelId="{021A5ED1-BDF5-4F84-974F-7ECFB1F80B33}" type="presParOf" srcId="{D9313F72-54C0-465F-B41C-C299F793B60B}" destId="{16CEE905-1F5C-404D-A1D3-047309D7596C}" srcOrd="0" destOrd="0" presId="urn:microsoft.com/office/officeart/2008/layout/PictureLineup"/>
    <dgm:cxn modelId="{C31565B0-8A58-4FBA-BF7A-A394FA2D7A36}" type="presParOf" srcId="{D9313F72-54C0-465F-B41C-C299F793B60B}" destId="{04B94BCB-972E-4F80-A5B4-6AEEB0FB79CF}" srcOrd="1" destOrd="0" presId="urn:microsoft.com/office/officeart/2008/layout/PictureLineup"/>
    <dgm:cxn modelId="{013212E6-49EB-4160-A3AB-346C1028CA05}" type="presParOf" srcId="{D9313F72-54C0-465F-B41C-C299F793B60B}" destId="{958DEA82-D47A-439A-B99F-68319F4BE4D4}" srcOrd="2" destOrd="0" presId="urn:microsoft.com/office/officeart/2008/layout/PictureLineup"/>
    <dgm:cxn modelId="{B48CDF86-729F-44CD-B53A-1886EC588E72}" type="presParOf" srcId="{6F04ED01-BB70-4BE3-B6F1-3C1F0109378D}" destId="{14EF5A63-6FE9-4C6B-8C25-B867C04FCC28}" srcOrd="5" destOrd="0" presId="urn:microsoft.com/office/officeart/2008/layout/PictureLineup"/>
    <dgm:cxn modelId="{D131D6DD-93E0-4B66-81C2-7E55F9A3AD17}" type="presParOf" srcId="{6F04ED01-BB70-4BE3-B6F1-3C1F0109378D}" destId="{8C58083F-9D7F-423F-ABB6-DB1475B6C2F1}" srcOrd="6" destOrd="0" presId="urn:microsoft.com/office/officeart/2008/layout/PictureLineup"/>
    <dgm:cxn modelId="{5346FDBA-AE17-421B-B463-F3DC739D65FA}" type="presParOf" srcId="{8C58083F-9D7F-423F-ABB6-DB1475B6C2F1}" destId="{4C8078AA-ADAF-4F62-8EE1-BB371278FD70}" srcOrd="0" destOrd="0" presId="urn:microsoft.com/office/officeart/2008/layout/PictureLineup"/>
    <dgm:cxn modelId="{9203D82F-CA2D-466B-952A-8BFEFD2E1B12}" type="presParOf" srcId="{8C58083F-9D7F-423F-ABB6-DB1475B6C2F1}" destId="{5FB7E12E-EDF5-421C-84A3-115C78A73220}" srcOrd="1" destOrd="0" presId="urn:microsoft.com/office/officeart/2008/layout/PictureLineup"/>
    <dgm:cxn modelId="{69B173C8-DAA0-4CA5-833E-C58CE2D620B1}" type="presParOf" srcId="{8C58083F-9D7F-423F-ABB6-DB1475B6C2F1}" destId="{DB5F7348-B62D-4C0E-9C62-73B2D4185BF2}" srcOrd="2" destOrd="0" presId="urn:microsoft.com/office/officeart/2008/layout/PictureLineup"/>
    <dgm:cxn modelId="{034BA64F-4931-43C8-B757-34EDEF869138}" type="presParOf" srcId="{6F04ED01-BB70-4BE3-B6F1-3C1F0109378D}" destId="{5D88EE06-4D73-41FF-9105-3B9CCAA8ADE9}" srcOrd="7" destOrd="0" presId="urn:microsoft.com/office/officeart/2008/layout/PictureLineup"/>
    <dgm:cxn modelId="{B8720187-F917-4766-A333-AD2B49590B75}" type="presParOf" srcId="{6F04ED01-BB70-4BE3-B6F1-3C1F0109378D}" destId="{83727D62-FFA5-4612-B4BF-D3AB046DBF83}" srcOrd="8" destOrd="0" presId="urn:microsoft.com/office/officeart/2008/layout/PictureLineup"/>
    <dgm:cxn modelId="{569E8CFB-77EC-4703-9CB8-0CD7E6EA379D}" type="presParOf" srcId="{83727D62-FFA5-4612-B4BF-D3AB046DBF83}" destId="{CAE519A7-AFB9-433F-9F4D-A0E2B66FA571}" srcOrd="0" destOrd="0" presId="urn:microsoft.com/office/officeart/2008/layout/PictureLineup"/>
    <dgm:cxn modelId="{ACCD4A2A-2C80-4647-B3D9-918C6FFF9C7A}" type="presParOf" srcId="{83727D62-FFA5-4612-B4BF-D3AB046DBF83}" destId="{FAE618B2-BF40-499C-B53D-249441632BE8}" srcOrd="1" destOrd="0" presId="urn:microsoft.com/office/officeart/2008/layout/PictureLineup"/>
    <dgm:cxn modelId="{C8F60CD6-52A1-4E1E-A776-EE77093BB702}" type="presParOf" srcId="{83727D62-FFA5-4612-B4BF-D3AB046DBF83}" destId="{520829BB-2BFA-46F3-B510-0FDC02FAFB68}" srcOrd="2" destOrd="0" presId="urn:microsoft.com/office/officeart/2008/layout/PictureLineup"/>
    <dgm:cxn modelId="{C8445D0D-FEF3-48BD-9184-54283AB37DB5}" type="presParOf" srcId="{6F04ED01-BB70-4BE3-B6F1-3C1F0109378D}" destId="{0B051756-0876-4663-9131-0A85B99F9371}" srcOrd="9" destOrd="0" presId="urn:microsoft.com/office/officeart/2008/layout/PictureLineup"/>
    <dgm:cxn modelId="{1BC5872B-998B-4278-B41E-6AE0EBB908A9}" type="presParOf" srcId="{6F04ED01-BB70-4BE3-B6F1-3C1F0109378D}" destId="{F9C6B3F2-733D-41DF-A897-7B189B79D719}" srcOrd="10" destOrd="0" presId="urn:microsoft.com/office/officeart/2008/layout/PictureLineup"/>
    <dgm:cxn modelId="{0B6D95FD-A446-486E-B21E-F2D2CD67FF86}" type="presParOf" srcId="{F9C6B3F2-733D-41DF-A897-7B189B79D719}" destId="{6E3D3FD0-0EAB-4079-A335-DE17222E38F7}" srcOrd="0" destOrd="0" presId="urn:microsoft.com/office/officeart/2008/layout/PictureLineup"/>
    <dgm:cxn modelId="{2D34F30F-1FEB-4A34-B6A0-6B93C887C278}" type="presParOf" srcId="{F9C6B3F2-733D-41DF-A897-7B189B79D719}" destId="{8A0E0D4E-B6D3-48A6-9336-D4DD3AF7EA99}" srcOrd="1" destOrd="0" presId="urn:microsoft.com/office/officeart/2008/layout/PictureLineup"/>
    <dgm:cxn modelId="{64B9C178-8929-4E88-806C-F2C7BF6CAE2C}" type="presParOf" srcId="{F9C6B3F2-733D-41DF-A897-7B189B79D719}" destId="{293799C9-359F-43D8-9A88-1077F5C49B7E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Segoe UI" panose="020B0502040204020203" pitchFamily="34" charset="0"/>
              <a:cs typeface="Segoe UI" panose="020B0502040204020203" pitchFamily="34" charset="0"/>
            </a:rPr>
            <a:t>Władze państwowe i UE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Segoe UI" panose="020B0502040204020203" pitchFamily="34" charset="0"/>
              <a:cs typeface="Segoe UI" panose="020B0502040204020203" pitchFamily="34" charset="0"/>
            </a:rPr>
            <a:t>Agencje energetyczne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Segoe UI" panose="020B0502040204020203" pitchFamily="34" charset="0"/>
              <a:cs typeface="Segoe UI" panose="020B0502040204020203" pitchFamily="34" charset="0"/>
            </a:rPr>
            <a:t>Projektanci i konsultanci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B4684FE0-16F6-4703-BDA1-C5158EB1F905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Środowiska naukowe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BA9B3F-B0EE-484A-92B6-386798027E85}" type="parTrans" cxnId="{B7BB9C28-042A-423E-A3BD-F00267E56CE6}">
      <dgm:prSet/>
      <dgm:spPr/>
      <dgm:t>
        <a:bodyPr/>
        <a:lstStyle/>
        <a:p>
          <a:endParaRPr lang="en-US"/>
        </a:p>
      </dgm:t>
    </dgm:pt>
    <dgm:pt modelId="{253468FD-E8ED-47D2-BD0A-2C58222B20CB}" type="sibTrans" cxnId="{B7BB9C28-042A-423E-A3BD-F00267E56CE6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>
        <a:ln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2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Y="2778"/>
      <dgm:spPr/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4">
        <dgm:presLayoutVars>
          <dgm:bulletEnabled val="1"/>
        </dgm:presLayoutVars>
      </dgm:prSet>
      <dgm:spPr/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4">
        <dgm:presLayoutVars>
          <dgm:bulletEnabled val="1"/>
        </dgm:presLayoutVars>
      </dgm:prSet>
      <dgm:spPr/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4">
        <dgm:presLayoutVars>
          <dgm:bulletEnabled val="1"/>
        </dgm:presLayoutVars>
      </dgm:prSet>
      <dgm:spPr/>
    </dgm:pt>
    <dgm:pt modelId="{649888F6-8E54-364E-AD6E-FABA50BF918E}" type="pres">
      <dgm:prSet presAssocID="{7F48C080-8F43-4A9A-B2DC-8D14FC09ECDC}" presName="outerSibTrans" presStyleCnt="0"/>
      <dgm:spPr/>
    </dgm:pt>
    <dgm:pt modelId="{362ADD21-0B14-3C44-91E9-C856E85AC3C3}" type="pres">
      <dgm:prSet presAssocID="{B4684FE0-16F6-4703-BDA1-C5158EB1F905}" presName="oChild" presStyleLbl="fgAcc1" presStyleIdx="3" presStyleCnt="4">
        <dgm:presLayoutVars>
          <dgm:bulletEnabled val="1"/>
        </dgm:presLayoutVars>
      </dgm:prSet>
      <dgm:spPr/>
    </dgm:pt>
  </dgm:ptLst>
  <dgm:cxnLst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B7BB9C28-042A-423E-A3BD-F00267E56CE6}" srcId="{0D3421B3-1E11-FE43-BEF3-CE3B1FEB1C47}" destId="{B4684FE0-16F6-4703-BDA1-C5158EB1F905}" srcOrd="3" destOrd="0" parTransId="{ACBA9B3F-B0EE-484A-92B6-386798027E85}" sibTransId="{253468FD-E8ED-47D2-BD0A-2C58222B20CB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2FF5F0B2-ADA3-FD46-A656-20C94127B870}" type="presOf" srcId="{B4684FE0-16F6-4703-BDA1-C5158EB1F905}" destId="{362ADD21-0B14-3C44-91E9-C856E85AC3C3}" srcOrd="0" destOrd="0" presId="urn:microsoft.com/office/officeart/2005/8/layout/target2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  <dgm:cxn modelId="{1734CF23-F0F2-1F49-9200-CCD8DC2F9AAD}" type="presParOf" srcId="{29BC372B-3C34-1747-8A3C-6AAFEDC3C52D}" destId="{649888F6-8E54-364E-AD6E-FABA50BF918E}" srcOrd="5" destOrd="0" presId="urn:microsoft.com/office/officeart/2005/8/layout/target2"/>
    <dgm:cxn modelId="{D401FF2C-492B-C245-BABA-0AEE491AB1D8}" type="presParOf" srcId="{29BC372B-3C34-1747-8A3C-6AAFEDC3C52D}" destId="{362ADD21-0B14-3C44-91E9-C856E85AC3C3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+mn-lt"/>
            </a:rPr>
            <a:t>Władze lokalne i regionalne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+mn-lt"/>
            </a:rPr>
            <a:t>Zakłady energetyczne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Inwestorzy i deweloperzy nieruchomości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B4684FE0-16F6-4703-BDA1-C5158EB1F905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8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Klienci z sektorów mieszkaniowego, komercyjnego i przemysłowego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BA9B3F-B0EE-484A-92B6-386798027E85}" type="parTrans" cxnId="{B7BB9C28-042A-423E-A3BD-F00267E56CE6}">
      <dgm:prSet/>
      <dgm:spPr/>
      <dgm:t>
        <a:bodyPr/>
        <a:lstStyle/>
        <a:p>
          <a:endParaRPr lang="en-US"/>
        </a:p>
      </dgm:t>
    </dgm:pt>
    <dgm:pt modelId="{253468FD-E8ED-47D2-BD0A-2C58222B20CB}" type="sibTrans" cxnId="{B7BB9C28-042A-423E-A3BD-F00267E56CE6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>
        <a:ln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2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X="860" custLinFactNeighborY="93451"/>
      <dgm:spPr/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4">
        <dgm:presLayoutVars>
          <dgm:bulletEnabled val="1"/>
        </dgm:presLayoutVars>
      </dgm:prSet>
      <dgm:spPr/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4">
        <dgm:presLayoutVars>
          <dgm:bulletEnabled val="1"/>
        </dgm:presLayoutVars>
      </dgm:prSet>
      <dgm:spPr/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4">
        <dgm:presLayoutVars>
          <dgm:bulletEnabled val="1"/>
        </dgm:presLayoutVars>
      </dgm:prSet>
      <dgm:spPr/>
    </dgm:pt>
    <dgm:pt modelId="{649888F6-8E54-364E-AD6E-FABA50BF918E}" type="pres">
      <dgm:prSet presAssocID="{7F48C080-8F43-4A9A-B2DC-8D14FC09ECDC}" presName="outerSibTrans" presStyleCnt="0"/>
      <dgm:spPr/>
    </dgm:pt>
    <dgm:pt modelId="{362ADD21-0B14-3C44-91E9-C856E85AC3C3}" type="pres">
      <dgm:prSet presAssocID="{B4684FE0-16F6-4703-BDA1-C5158EB1F905}" presName="oChild" presStyleLbl="fgAcc1" presStyleIdx="3" presStyleCnt="4">
        <dgm:presLayoutVars>
          <dgm:bulletEnabled val="1"/>
        </dgm:presLayoutVars>
      </dgm:prSet>
      <dgm:spPr/>
    </dgm:pt>
  </dgm:ptLst>
  <dgm:cxnLst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B7BB9C28-042A-423E-A3BD-F00267E56CE6}" srcId="{0D3421B3-1E11-FE43-BEF3-CE3B1FEB1C47}" destId="{B4684FE0-16F6-4703-BDA1-C5158EB1F905}" srcOrd="3" destOrd="0" parTransId="{ACBA9B3F-B0EE-484A-92B6-386798027E85}" sibTransId="{253468FD-E8ED-47D2-BD0A-2C58222B20CB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2FF5F0B2-ADA3-FD46-A656-20C94127B870}" type="presOf" srcId="{B4684FE0-16F6-4703-BDA1-C5158EB1F905}" destId="{362ADD21-0B14-3C44-91E9-C856E85AC3C3}" srcOrd="0" destOrd="0" presId="urn:microsoft.com/office/officeart/2005/8/layout/target2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  <dgm:cxn modelId="{1734CF23-F0F2-1F49-9200-CCD8DC2F9AAD}" type="presParOf" srcId="{29BC372B-3C34-1747-8A3C-6AAFEDC3C52D}" destId="{649888F6-8E54-364E-AD6E-FABA50BF918E}" srcOrd="5" destOrd="0" presId="urn:microsoft.com/office/officeart/2005/8/layout/target2"/>
    <dgm:cxn modelId="{D401FF2C-492B-C245-BABA-0AEE491AB1D8}" type="presParOf" srcId="{29BC372B-3C34-1747-8A3C-6AAFEDC3C52D}" destId="{362ADD21-0B14-3C44-91E9-C856E85AC3C3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600" dirty="0">
              <a:latin typeface="Segoe UI" panose="020B0502040204020203" pitchFamily="34" charset="0"/>
              <a:cs typeface="Segoe UI" panose="020B0502040204020203" pitchFamily="34" charset="0"/>
            </a:rPr>
            <a:t>Możliwość wykupienia dodatkowych usług oferowanych przez ekspertów za minimalną opłatę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>
        <a:ln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2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16CFCE1-E314-475E-9148-355CD76896DC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600" b="0" i="0" dirty="0">
              <a:latin typeface="Segoe UI" panose="020B0502040204020203" pitchFamily="34" charset="0"/>
              <a:cs typeface="Segoe UI" panose="020B0502040204020203" pitchFamily="34" charset="0"/>
            </a:rPr>
            <a:t>Możliwość wyboru funkcji w zależności od potrzeb (podstawowe lub </a:t>
          </a:r>
          <a:r>
            <a:rPr lang="pl-PL" sz="1600" b="0" i="0" dirty="0" err="1">
              <a:latin typeface="Segoe UI" panose="020B0502040204020203" pitchFamily="34" charset="0"/>
              <a:cs typeface="Segoe UI" panose="020B0502040204020203" pitchFamily="34" charset="0"/>
            </a:rPr>
            <a:t>premium</a:t>
          </a:r>
          <a:r>
            <a:rPr lang="pl-PL" sz="1600" b="0" i="0" dirty="0">
              <a:latin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6D01DCF-8110-41F9-9D63-903C31116149}" type="parTrans" cxnId="{B8653119-D0BE-4E6F-9365-0B8BA16055E5}">
      <dgm:prSet/>
      <dgm:spPr/>
      <dgm:t>
        <a:bodyPr/>
        <a:lstStyle/>
        <a:p>
          <a:endParaRPr lang="en-US"/>
        </a:p>
      </dgm:t>
    </dgm:pt>
    <dgm:pt modelId="{7D992741-3CC5-4CB9-8421-1D6C4717EDFE}" type="sibTrans" cxnId="{B8653119-D0BE-4E6F-9365-0B8BA16055E5}">
      <dgm:prSet/>
      <dgm:spPr/>
      <dgm:t>
        <a:bodyPr/>
        <a:lstStyle/>
        <a:p>
          <a:endParaRPr lang="en-US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Y="2778"/>
      <dgm:spPr/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2">
        <dgm:presLayoutVars>
          <dgm:bulletEnabled val="1"/>
        </dgm:presLayoutVars>
      </dgm:prSet>
      <dgm:spPr/>
    </dgm:pt>
    <dgm:pt modelId="{4CBDADEA-2C3C-1840-BA30-0900C535BC24}" type="pres">
      <dgm:prSet presAssocID="{7D822144-04EC-4268-B624-ACBE5A528F5D}" presName="outerSibTrans" presStyleCnt="0"/>
      <dgm:spPr/>
    </dgm:pt>
    <dgm:pt modelId="{DD0A29BD-1AC1-4C95-A343-BFF58CA6BAB1}" type="pres">
      <dgm:prSet presAssocID="{916CFCE1-E314-475E-9148-355CD76896DC}" presName="oChild" presStyleLbl="fgAcc1" presStyleIdx="1" presStyleCnt="2">
        <dgm:presLayoutVars>
          <dgm:bulletEnabled val="1"/>
        </dgm:presLayoutVars>
      </dgm:prSet>
      <dgm:spPr/>
    </dgm:pt>
  </dgm:ptLst>
  <dgm:cxnLst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B8653119-D0BE-4E6F-9365-0B8BA16055E5}" srcId="{0D3421B3-1E11-FE43-BEF3-CE3B1FEB1C47}" destId="{916CFCE1-E314-475E-9148-355CD76896DC}" srcOrd="1" destOrd="0" parTransId="{D6D01DCF-8110-41F9-9D63-903C31116149}" sibTransId="{7D992741-3CC5-4CB9-8421-1D6C4717EDFE}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8BD911CB-AC87-4CB8-869A-73BDC714DB48}" type="presOf" srcId="{916CFCE1-E314-475E-9148-355CD76896DC}" destId="{DD0A29BD-1AC1-4C95-A343-BFF58CA6BAB1}" srcOrd="0" destOrd="0" presId="urn:microsoft.com/office/officeart/2005/8/layout/target2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2714A344-E8D6-4792-AD18-016EEA97558A}" type="presParOf" srcId="{29BC372B-3C34-1747-8A3C-6AAFEDC3C52D}" destId="{DD0A29BD-1AC1-4C95-A343-BFF58CA6BAB1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600" dirty="0">
              <a:latin typeface="Segoe UI" panose="020B0502040204020203" pitchFamily="34" charset="0"/>
              <a:cs typeface="Segoe UI" panose="020B0502040204020203" pitchFamily="34" charset="0"/>
            </a:rPr>
            <a:t>Dostęp do kodu źródłowego</a:t>
          </a:r>
          <a:r>
            <a:rPr lang="de-DE" sz="1600" b="1" dirty="0">
              <a:latin typeface="Segoe UI" panose="020B0502040204020203" pitchFamily="34" charset="0"/>
              <a:cs typeface="Segoe UI" panose="020B0502040204020203" pitchFamily="34" charset="0"/>
            </a:rPr>
            <a:t>​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600" dirty="0">
              <a:latin typeface="Segoe UI" panose="020B0502040204020203" pitchFamily="34" charset="0"/>
              <a:cs typeface="Segoe UI" panose="020B0502040204020203" pitchFamily="34" charset="0"/>
            </a:rPr>
            <a:t>Darmowe materiały szkoleniowe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Funkcje narzędzia wypracowane z środków publiczny dostępne za darmo na platformie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>
        <a:ln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20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Y="2470"/>
      <dgm:spPr/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3">
        <dgm:presLayoutVars>
          <dgm:bulletEnabled val="1"/>
        </dgm:presLayoutVars>
      </dgm:prSet>
      <dgm:spPr/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3">
        <dgm:presLayoutVars>
          <dgm:bulletEnabled val="1"/>
        </dgm:presLayoutVars>
      </dgm:prSet>
      <dgm:spPr/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3">
        <dgm:presLayoutVars>
          <dgm:bulletEnabled val="1"/>
        </dgm:presLayoutVars>
      </dgm:prSet>
      <dgm:spPr/>
    </dgm:pt>
  </dgm:ptLst>
  <dgm:cxnLst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8/layout/BubblePictureLis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Ciepło systemowe ma potencjał do zapewnienia ponad 50% zapotrzebowania energii na ogrzewanie w ekonomiczny sposób</a:t>
          </a:r>
          <a:endParaRPr lang="x-none" sz="16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200"/>
        </a:p>
      </dgm:t>
    </dgm:pt>
    <dgm:pt modelId="{A0D32BEB-C2FD-4656-B870-68163EBEBFD8}" type="sibTrans" cxnId="{76566D3D-501F-4C52-8711-6157B70919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Ciepło systemowe jest najbardziej ekonomicznym i technicznie wykonalnym rozwiązaniem dla większości miejskich regionów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200"/>
        </a:p>
      </dgm:t>
    </dgm:pt>
    <dgm:pt modelId="{054EEB6E-4C6E-4DC9-9341-BCD12D7F4C3D}" type="sibTrans" cxnId="{32096326-F44F-41B6-BE68-FFD4A8C2F35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Rozwój sieci ciepłowniczych jest istotny dla zwiększenia elastyczności i wzrostu wykorzystania energii źródeł odnawialnych 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400"/>
        </a:p>
      </dgm:t>
    </dgm:pt>
    <dgm:pt modelId="{C8985BC5-9ED7-40E1-AF47-530CA2CBB3B3}" type="sibTrans" cxnId="{D48FDE66-6ED1-45C9-903C-BE2AFCA3DD1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400"/>
        </a:p>
      </dgm:t>
    </dgm:pt>
    <dgm:pt modelId="{B6B62637-1B96-3143-B9B3-D997D273BB2C}" type="pres">
      <dgm:prSet presAssocID="{6FA281AC-8C39-4F2B-943C-9048EC6ACEDB}" presName="Name0" presStyleCnt="0">
        <dgm:presLayoutVars>
          <dgm:chMax val="8"/>
          <dgm:chPref val="8"/>
          <dgm:dir/>
        </dgm:presLayoutVars>
      </dgm:prSet>
      <dgm:spPr/>
    </dgm:pt>
    <dgm:pt modelId="{8495E8DC-8DC7-7040-903B-D31129AF38BD}" type="pres">
      <dgm:prSet presAssocID="{915005A9-E869-4723-9B67-385E1B7CAA6D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ABD767A-2632-FC46-B856-B377AEFC0A5A}" type="pres">
      <dgm:prSet presAssocID="{915005A9-E869-4723-9B67-385E1B7CAA6D}" presName="image_accent_1" presStyleCnt="0"/>
      <dgm:spPr/>
    </dgm:pt>
    <dgm:pt modelId="{D9D713B9-85C8-0346-9F8C-1A2E6DBAAF9B}" type="pres">
      <dgm:prSet presAssocID="{915005A9-E869-4723-9B67-385E1B7CAA6D}" presName="imageAccentRepeatNode" presStyleLbl="alignNode1" presStyleIdx="0" presStyleCnt="6"/>
      <dgm:spPr/>
    </dgm:pt>
    <dgm:pt modelId="{E520FEAD-B143-3744-98C3-4586771AC6DC}" type="pres">
      <dgm:prSet presAssocID="{915005A9-E869-4723-9B67-385E1B7CAA6D}" presName="accent_1" presStyleLbl="alignNode1" presStyleIdx="1" presStyleCnt="6"/>
      <dgm:spPr/>
    </dgm:pt>
    <dgm:pt modelId="{3DF9494B-2E07-A140-AD3E-27D4B69E382D}" type="pres">
      <dgm:prSet presAssocID="{A0D32BEB-C2FD-4656-B870-68163EBEBFD8}" presName="image_1" presStyleCnt="0"/>
      <dgm:spPr/>
    </dgm:pt>
    <dgm:pt modelId="{3941FDD0-0601-1248-A7B8-9E973396B853}" type="pres">
      <dgm:prSet presAssocID="{A0D32BEB-C2FD-4656-B870-68163EBEBFD8}" presName="imageRepeatNode" presStyleLbl="fgImgPlace1" presStyleIdx="0" presStyleCnt="3"/>
      <dgm:spPr/>
    </dgm:pt>
    <dgm:pt modelId="{595B8B6B-405C-CC4B-BE37-D1B93D2A4BBF}" type="pres">
      <dgm:prSet presAssocID="{4C7FB074-A619-4CB0-9077-A6D4D8C3C617}" presName="parent_text_2" presStyleLbl="revTx" presStyleIdx="1" presStyleCnt="3" custScaleX="89161" custLinFactNeighborX="-1636" custLinFactNeighborY="43935">
        <dgm:presLayoutVars>
          <dgm:chMax val="0"/>
          <dgm:chPref val="0"/>
          <dgm:bulletEnabled val="1"/>
        </dgm:presLayoutVars>
      </dgm:prSet>
      <dgm:spPr/>
    </dgm:pt>
    <dgm:pt modelId="{C2F353F9-6E2C-7144-BDD3-7C0ACF9D4362}" type="pres">
      <dgm:prSet presAssocID="{4C7FB074-A619-4CB0-9077-A6D4D8C3C617}" presName="image_accent_2" presStyleCnt="0"/>
      <dgm:spPr/>
    </dgm:pt>
    <dgm:pt modelId="{92AD0B18-FF71-704F-BF8A-476458687FA0}" type="pres">
      <dgm:prSet presAssocID="{4C7FB074-A619-4CB0-9077-A6D4D8C3C617}" presName="imageAccentRepeatNode" presStyleLbl="alignNode1" presStyleIdx="2" presStyleCnt="6"/>
      <dgm:spPr/>
    </dgm:pt>
    <dgm:pt modelId="{CE2CBB97-166B-C247-A6DD-DC661AAF3840}" type="pres">
      <dgm:prSet presAssocID="{054EEB6E-4C6E-4DC9-9341-BCD12D7F4C3D}" presName="image_2" presStyleCnt="0"/>
      <dgm:spPr/>
    </dgm:pt>
    <dgm:pt modelId="{B53FA628-035C-1545-BE5A-71E46F525847}" type="pres">
      <dgm:prSet presAssocID="{054EEB6E-4C6E-4DC9-9341-BCD12D7F4C3D}" presName="imageRepeatNode" presStyleLbl="fgImgPlace1" presStyleIdx="1" presStyleCnt="3"/>
      <dgm:spPr/>
    </dgm:pt>
    <dgm:pt modelId="{985BEA52-B97E-F542-8B10-3751AD4E01E8}" type="pres">
      <dgm:prSet presAssocID="{2F67AD1F-BD6D-4BE2-85E9-5A17BFFE7900}" presName="image_accent_3" presStyleCnt="0"/>
      <dgm:spPr/>
    </dgm:pt>
    <dgm:pt modelId="{22493F42-7B59-554B-B5EB-BEBFB93DC763}" type="pres">
      <dgm:prSet presAssocID="{2F67AD1F-BD6D-4BE2-85E9-5A17BFFE7900}" presName="imageAccentRepeatNode" presStyleLbl="alignNode1" presStyleIdx="3" presStyleCnt="6"/>
      <dgm:spPr/>
    </dgm:pt>
    <dgm:pt modelId="{F3CD2091-4873-3449-BB56-AF4408DFD417}" type="pres">
      <dgm:prSet presAssocID="{2F67AD1F-BD6D-4BE2-85E9-5A17BFFE7900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5F7EA63-A0F0-594B-A499-9A873F71B446}" type="pres">
      <dgm:prSet presAssocID="{2F67AD1F-BD6D-4BE2-85E9-5A17BFFE7900}" presName="accent_2" presStyleLbl="alignNode1" presStyleIdx="4" presStyleCnt="6"/>
      <dgm:spPr/>
    </dgm:pt>
    <dgm:pt modelId="{6842845D-4BE4-4944-9A6E-D7706C3DA1C8}" type="pres">
      <dgm:prSet presAssocID="{2F67AD1F-BD6D-4BE2-85E9-5A17BFFE7900}" presName="accent_3" presStyleLbl="alignNode1" presStyleIdx="5" presStyleCnt="6" custLinFactNeighborX="-30440" custLinFactNeighborY="-11036"/>
      <dgm:spPr/>
    </dgm:pt>
    <dgm:pt modelId="{20FD3639-3A68-7041-8D13-385DF99EBEDC}" type="pres">
      <dgm:prSet presAssocID="{C8985BC5-9ED7-40E1-AF47-530CA2CBB3B3}" presName="image_3" presStyleCnt="0"/>
      <dgm:spPr/>
    </dgm:pt>
    <dgm:pt modelId="{4F2469E2-5612-1441-84B8-094AA519873B}" type="pres">
      <dgm:prSet presAssocID="{C8985BC5-9ED7-40E1-AF47-530CA2CBB3B3}" presName="imageRepeatNode" presStyleLbl="fgImgPlace1" presStyleIdx="2" presStyleCnt="3"/>
      <dgm:spPr/>
    </dgm:pt>
  </dgm:ptLst>
  <dgm:cxnLst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0C647533-9F98-B74A-9F70-C13D256B56AB}" type="presOf" srcId="{054EEB6E-4C6E-4DC9-9341-BCD12D7F4C3D}" destId="{B53FA628-035C-1545-BE5A-71E46F525847}" srcOrd="0" destOrd="0" presId="urn:microsoft.com/office/officeart/2008/layout/BubblePictureList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CFF64049-709C-AC4E-A109-49E032706961}" type="presOf" srcId="{6FA281AC-8C39-4F2B-943C-9048EC6ACEDB}" destId="{B6B62637-1B96-3143-B9B3-D997D273BB2C}" srcOrd="0" destOrd="0" presId="urn:microsoft.com/office/officeart/2008/layout/BubblePictureList"/>
    <dgm:cxn modelId="{BA348869-9CA2-7941-A8C8-94D2D09F38C7}" type="presOf" srcId="{A0D32BEB-C2FD-4656-B870-68163EBEBFD8}" destId="{3941FDD0-0601-1248-A7B8-9E973396B853}" srcOrd="0" destOrd="0" presId="urn:microsoft.com/office/officeart/2008/layout/BubblePictureList"/>
    <dgm:cxn modelId="{9F9E4853-5F8C-E248-B49E-3C693F25DB34}" type="presOf" srcId="{C8985BC5-9ED7-40E1-AF47-530CA2CBB3B3}" destId="{4F2469E2-5612-1441-84B8-094AA519873B}" srcOrd="0" destOrd="0" presId="urn:microsoft.com/office/officeart/2008/layout/BubblePictureList"/>
    <dgm:cxn modelId="{B0026A87-3397-C14E-BFC3-C7F9EE27D96E}" type="presOf" srcId="{2F67AD1F-BD6D-4BE2-85E9-5A17BFFE7900}" destId="{F3CD2091-4873-3449-BB56-AF4408DFD417}" srcOrd="0" destOrd="0" presId="urn:microsoft.com/office/officeart/2008/layout/BubblePictureList"/>
    <dgm:cxn modelId="{062EB99C-793C-E646-818C-B58403BA7C16}" type="presOf" srcId="{915005A9-E869-4723-9B67-385E1B7CAA6D}" destId="{8495E8DC-8DC7-7040-903B-D31129AF38BD}" srcOrd="0" destOrd="0" presId="urn:microsoft.com/office/officeart/2008/layout/BubblePictureList"/>
    <dgm:cxn modelId="{C737E1E0-93B7-524A-8F0E-8EA3A4565B55}" type="presOf" srcId="{4C7FB074-A619-4CB0-9077-A6D4D8C3C617}" destId="{595B8B6B-405C-CC4B-BE37-D1B93D2A4BBF}" srcOrd="0" destOrd="0" presId="urn:microsoft.com/office/officeart/2008/layout/BubblePictureList"/>
    <dgm:cxn modelId="{58D37D4C-14EE-724A-9206-FCE37AC2681B}" type="presParOf" srcId="{B6B62637-1B96-3143-B9B3-D997D273BB2C}" destId="{8495E8DC-8DC7-7040-903B-D31129AF38BD}" srcOrd="0" destOrd="0" presId="urn:microsoft.com/office/officeart/2008/layout/BubblePictureList"/>
    <dgm:cxn modelId="{E6474CA0-21B8-0742-96B7-5F4EEB103D80}" type="presParOf" srcId="{B6B62637-1B96-3143-B9B3-D997D273BB2C}" destId="{6ABD767A-2632-FC46-B856-B377AEFC0A5A}" srcOrd="1" destOrd="0" presId="urn:microsoft.com/office/officeart/2008/layout/BubblePictureList"/>
    <dgm:cxn modelId="{78D76F3D-4085-554D-9358-32FFE7027D9A}" type="presParOf" srcId="{6ABD767A-2632-FC46-B856-B377AEFC0A5A}" destId="{D9D713B9-85C8-0346-9F8C-1A2E6DBAAF9B}" srcOrd="0" destOrd="0" presId="urn:microsoft.com/office/officeart/2008/layout/BubblePictureList"/>
    <dgm:cxn modelId="{4FBB22F8-37F1-2245-909E-58489B8C8901}" type="presParOf" srcId="{B6B62637-1B96-3143-B9B3-D997D273BB2C}" destId="{E520FEAD-B143-3744-98C3-4586771AC6DC}" srcOrd="2" destOrd="0" presId="urn:microsoft.com/office/officeart/2008/layout/BubblePictureList"/>
    <dgm:cxn modelId="{974DAC69-4814-2448-BAD8-0937B673DF69}" type="presParOf" srcId="{B6B62637-1B96-3143-B9B3-D997D273BB2C}" destId="{3DF9494B-2E07-A140-AD3E-27D4B69E382D}" srcOrd="3" destOrd="0" presId="urn:microsoft.com/office/officeart/2008/layout/BubblePictureList"/>
    <dgm:cxn modelId="{690C1BCE-B594-3F4C-AAC9-99C008055B2D}" type="presParOf" srcId="{3DF9494B-2E07-A140-AD3E-27D4B69E382D}" destId="{3941FDD0-0601-1248-A7B8-9E973396B853}" srcOrd="0" destOrd="0" presId="urn:microsoft.com/office/officeart/2008/layout/BubblePictureList"/>
    <dgm:cxn modelId="{1137A129-F585-3946-B3C7-5BB34817BEF9}" type="presParOf" srcId="{B6B62637-1B96-3143-B9B3-D997D273BB2C}" destId="{595B8B6B-405C-CC4B-BE37-D1B93D2A4BBF}" srcOrd="4" destOrd="0" presId="urn:microsoft.com/office/officeart/2008/layout/BubblePictureList"/>
    <dgm:cxn modelId="{1BB61E83-F3D1-FC4E-ABE2-C0EF7B35421C}" type="presParOf" srcId="{B6B62637-1B96-3143-B9B3-D997D273BB2C}" destId="{C2F353F9-6E2C-7144-BDD3-7C0ACF9D4362}" srcOrd="5" destOrd="0" presId="urn:microsoft.com/office/officeart/2008/layout/BubblePictureList"/>
    <dgm:cxn modelId="{783FD0F6-A8B9-5343-83F0-B1E222351081}" type="presParOf" srcId="{C2F353F9-6E2C-7144-BDD3-7C0ACF9D4362}" destId="{92AD0B18-FF71-704F-BF8A-476458687FA0}" srcOrd="0" destOrd="0" presId="urn:microsoft.com/office/officeart/2008/layout/BubblePictureList"/>
    <dgm:cxn modelId="{88F39EA6-CB87-2543-B013-98BD4AE1FA78}" type="presParOf" srcId="{B6B62637-1B96-3143-B9B3-D997D273BB2C}" destId="{CE2CBB97-166B-C247-A6DD-DC661AAF3840}" srcOrd="6" destOrd="0" presId="urn:microsoft.com/office/officeart/2008/layout/BubblePictureList"/>
    <dgm:cxn modelId="{EFEE72AB-3C92-9540-B882-EF173DD88B86}" type="presParOf" srcId="{CE2CBB97-166B-C247-A6DD-DC661AAF3840}" destId="{B53FA628-035C-1545-BE5A-71E46F525847}" srcOrd="0" destOrd="0" presId="urn:microsoft.com/office/officeart/2008/layout/BubblePictureList"/>
    <dgm:cxn modelId="{1A8727FD-57E3-8F4F-BAEB-E999237F7FB7}" type="presParOf" srcId="{B6B62637-1B96-3143-B9B3-D997D273BB2C}" destId="{985BEA52-B97E-F542-8B10-3751AD4E01E8}" srcOrd="7" destOrd="0" presId="urn:microsoft.com/office/officeart/2008/layout/BubblePictureList"/>
    <dgm:cxn modelId="{413A1A3B-8696-6948-8057-5E4FB7A94520}" type="presParOf" srcId="{985BEA52-B97E-F542-8B10-3751AD4E01E8}" destId="{22493F42-7B59-554B-B5EB-BEBFB93DC763}" srcOrd="0" destOrd="0" presId="urn:microsoft.com/office/officeart/2008/layout/BubblePictureList"/>
    <dgm:cxn modelId="{0F6FC9A1-A3FB-6848-A543-3148DF334C4E}" type="presParOf" srcId="{B6B62637-1B96-3143-B9B3-D997D273BB2C}" destId="{F3CD2091-4873-3449-BB56-AF4408DFD417}" srcOrd="8" destOrd="0" presId="urn:microsoft.com/office/officeart/2008/layout/BubblePictureList"/>
    <dgm:cxn modelId="{6103877B-B425-D447-9A79-4CFD2A197650}" type="presParOf" srcId="{B6B62637-1B96-3143-B9B3-D997D273BB2C}" destId="{95F7EA63-A0F0-594B-A499-9A873F71B446}" srcOrd="9" destOrd="0" presId="urn:microsoft.com/office/officeart/2008/layout/BubblePictureList"/>
    <dgm:cxn modelId="{67D7B0E8-6481-6C46-9DBA-9199EB6CE1DB}" type="presParOf" srcId="{B6B62637-1B96-3143-B9B3-D997D273BB2C}" destId="{6842845D-4BE4-4944-9A6E-D7706C3DA1C8}" srcOrd="10" destOrd="0" presId="urn:microsoft.com/office/officeart/2008/layout/BubblePictureList"/>
    <dgm:cxn modelId="{8E99A797-5390-BA4F-8118-BFDD8B23CE82}" type="presParOf" srcId="{B6B62637-1B96-3143-B9B3-D997D273BB2C}" destId="{20FD3639-3A68-7041-8D13-385DF99EBEDC}" srcOrd="11" destOrd="0" presId="urn:microsoft.com/office/officeart/2008/layout/BubblePictureList"/>
    <dgm:cxn modelId="{62C639E8-B19F-0F43-9AB6-57F2D6F2C9C4}" type="presParOf" srcId="{20FD3639-3A68-7041-8D13-385DF99EBEDC}" destId="{4F2469E2-5612-1441-84B8-094AA519873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pPr algn="l"/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Zużycie energii na cele klimatyzacji pomieszczeń rośnie szybciej niż inne sposoby użytkowania energii w budynkach</a:t>
          </a:r>
          <a:r>
            <a:rPr lang="en-US" sz="2000" dirty="0">
              <a:latin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pl-PL" sz="2000" b="1" dirty="0">
              <a:latin typeface="Segoe UI" panose="020B0502040204020203" pitchFamily="34" charset="0"/>
              <a:cs typeface="Segoe UI" panose="020B0502040204020203" pitchFamily="34" charset="0"/>
            </a:rPr>
            <a:t>zwiększając ponad trzykrotnie wartość od 1990 do 2016</a:t>
          </a:r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r>
            <a:rPr lang="en-US" sz="20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endParaRPr lang="x-none" sz="2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6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6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Wzrastające zapotrzebowanie na chłodzenie pomieszczeń już teraz </a:t>
          </a:r>
          <a:r>
            <a:rPr lang="pl-PL" sz="2000" b="1" dirty="0">
              <a:latin typeface="Segoe UI" panose="020B0502040204020203" pitchFamily="34" charset="0"/>
              <a:cs typeface="Segoe UI" panose="020B0502040204020203" pitchFamily="34" charset="0"/>
            </a:rPr>
            <a:t>wpływa na systemy energii elektrycznej</a:t>
          </a:r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 w wielu krajach, równolegle przyczyniając się do </a:t>
          </a:r>
          <a:r>
            <a:rPr lang="pl-PL" sz="2000" b="1" dirty="0">
              <a:latin typeface="Segoe UI" panose="020B0502040204020203" pitchFamily="34" charset="0"/>
              <a:cs typeface="Segoe UI" panose="020B0502040204020203" pitchFamily="34" charset="0"/>
            </a:rPr>
            <a:t>wzrostu emisji</a:t>
          </a:r>
          <a:r>
            <a:rPr lang="pl-PL" sz="20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x-none" sz="20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6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600"/>
        </a:p>
      </dgm:t>
    </dgm:pt>
    <dgm:pt modelId="{5FC12DC6-4625-486F-854F-E5434956C7AE}" type="pres">
      <dgm:prSet presAssocID="{6FA281AC-8C39-4F2B-943C-9048EC6ACEDB}" presName="linear" presStyleCnt="0">
        <dgm:presLayoutVars>
          <dgm:dir/>
          <dgm:resizeHandles val="exact"/>
        </dgm:presLayoutVars>
      </dgm:prSet>
      <dgm:spPr/>
    </dgm:pt>
    <dgm:pt modelId="{9FB6F4C0-3B7D-49D4-B43A-EC47D0CEE1A1}" type="pres">
      <dgm:prSet presAssocID="{915005A9-E869-4723-9B67-385E1B7CAA6D}" presName="comp" presStyleCnt="0"/>
      <dgm:spPr/>
    </dgm:pt>
    <dgm:pt modelId="{2B854BDE-CBC4-4285-A976-8208BEABAD5C}" type="pres">
      <dgm:prSet presAssocID="{915005A9-E869-4723-9B67-385E1B7CAA6D}" presName="box" presStyleLbl="node1" presStyleIdx="0" presStyleCnt="2"/>
      <dgm:spPr/>
    </dgm:pt>
    <dgm:pt modelId="{D88031BD-9267-44D9-96F7-27A2C31CE30C}" type="pres">
      <dgm:prSet presAssocID="{915005A9-E869-4723-9B67-385E1B7CAA6D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3B0EF19-561D-4F37-867C-F25EA937C94C}" type="pres">
      <dgm:prSet presAssocID="{915005A9-E869-4723-9B67-385E1B7CAA6D}" presName="text" presStyleLbl="node1" presStyleIdx="0" presStyleCnt="2">
        <dgm:presLayoutVars>
          <dgm:bulletEnabled val="1"/>
        </dgm:presLayoutVars>
      </dgm:prSet>
      <dgm:spPr/>
    </dgm:pt>
    <dgm:pt modelId="{A1CF9703-9D8B-4DC0-BD74-8FD5C4A2612B}" type="pres">
      <dgm:prSet presAssocID="{A0D32BEB-C2FD-4656-B870-68163EBEBFD8}" presName="spacer" presStyleCnt="0"/>
      <dgm:spPr/>
    </dgm:pt>
    <dgm:pt modelId="{19BB9600-F479-47C7-9DD4-8A9C63E7DD35}" type="pres">
      <dgm:prSet presAssocID="{4C7FB074-A619-4CB0-9077-A6D4D8C3C617}" presName="comp" presStyleCnt="0"/>
      <dgm:spPr/>
    </dgm:pt>
    <dgm:pt modelId="{24F35A24-9614-4D0C-8ACC-379819278235}" type="pres">
      <dgm:prSet presAssocID="{4C7FB074-A619-4CB0-9077-A6D4D8C3C617}" presName="box" presStyleLbl="node1" presStyleIdx="1" presStyleCnt="2"/>
      <dgm:spPr/>
    </dgm:pt>
    <dgm:pt modelId="{602A89DE-E90D-4963-A6FA-DF167F3E3262}" type="pres">
      <dgm:prSet presAssocID="{4C7FB074-A619-4CB0-9077-A6D4D8C3C617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6D1B9BEE-2314-4624-B375-2BAF5F509A19}" type="pres">
      <dgm:prSet presAssocID="{4C7FB074-A619-4CB0-9077-A6D4D8C3C617}" presName="text" presStyleLbl="node1" presStyleIdx="1" presStyleCnt="2">
        <dgm:presLayoutVars>
          <dgm:bulletEnabled val="1"/>
        </dgm:presLayoutVars>
      </dgm:prSet>
      <dgm:spPr/>
    </dgm:pt>
  </dgm:ptLst>
  <dgm:cxnLst>
    <dgm:cxn modelId="{85469004-DD66-45F3-AA36-980DC8BCFF5A}" type="presOf" srcId="{915005A9-E869-4723-9B67-385E1B7CAA6D}" destId="{2B854BDE-CBC4-4285-A976-8208BEABAD5C}" srcOrd="0" destOrd="0" presId="urn:microsoft.com/office/officeart/2005/8/layout/vList4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A2013896-EF7D-47FB-964D-A7C966C23678}" type="presOf" srcId="{4C7FB074-A619-4CB0-9077-A6D4D8C3C617}" destId="{6D1B9BEE-2314-4624-B375-2BAF5F509A19}" srcOrd="1" destOrd="0" presId="urn:microsoft.com/office/officeart/2005/8/layout/vList4"/>
    <dgm:cxn modelId="{22EA1BCD-520C-48F0-9FCA-0E7F72F5AED0}" type="presOf" srcId="{4C7FB074-A619-4CB0-9077-A6D4D8C3C617}" destId="{24F35A24-9614-4D0C-8ACC-379819278235}" srcOrd="0" destOrd="0" presId="urn:microsoft.com/office/officeart/2005/8/layout/vList4"/>
    <dgm:cxn modelId="{07FC7CDF-582B-4F9C-97CC-E90E832A719E}" type="presOf" srcId="{6FA281AC-8C39-4F2B-943C-9048EC6ACEDB}" destId="{5FC12DC6-4625-486F-854F-E5434956C7AE}" srcOrd="0" destOrd="0" presId="urn:microsoft.com/office/officeart/2005/8/layout/vList4"/>
    <dgm:cxn modelId="{647827E5-075F-47BF-9C69-9C8D19B1A6AA}" type="presOf" srcId="{915005A9-E869-4723-9B67-385E1B7CAA6D}" destId="{C3B0EF19-561D-4F37-867C-F25EA937C94C}" srcOrd="1" destOrd="0" presId="urn:microsoft.com/office/officeart/2005/8/layout/vList4"/>
    <dgm:cxn modelId="{F90111F0-8FD6-4707-B849-AB0183C93E87}" type="presParOf" srcId="{5FC12DC6-4625-486F-854F-E5434956C7AE}" destId="{9FB6F4C0-3B7D-49D4-B43A-EC47D0CEE1A1}" srcOrd="0" destOrd="0" presId="urn:microsoft.com/office/officeart/2005/8/layout/vList4"/>
    <dgm:cxn modelId="{52C7761B-3CC8-49EC-9646-BCE2007E13AB}" type="presParOf" srcId="{9FB6F4C0-3B7D-49D4-B43A-EC47D0CEE1A1}" destId="{2B854BDE-CBC4-4285-A976-8208BEABAD5C}" srcOrd="0" destOrd="0" presId="urn:microsoft.com/office/officeart/2005/8/layout/vList4"/>
    <dgm:cxn modelId="{B1F7368F-BB4B-420A-A3CE-FAA622AEBA4F}" type="presParOf" srcId="{9FB6F4C0-3B7D-49D4-B43A-EC47D0CEE1A1}" destId="{D88031BD-9267-44D9-96F7-27A2C31CE30C}" srcOrd="1" destOrd="0" presId="urn:microsoft.com/office/officeart/2005/8/layout/vList4"/>
    <dgm:cxn modelId="{C7F69C12-587E-4155-9300-036C6A2D1386}" type="presParOf" srcId="{9FB6F4C0-3B7D-49D4-B43A-EC47D0CEE1A1}" destId="{C3B0EF19-561D-4F37-867C-F25EA937C94C}" srcOrd="2" destOrd="0" presId="urn:microsoft.com/office/officeart/2005/8/layout/vList4"/>
    <dgm:cxn modelId="{24A86120-2298-475C-A84F-424924B1727D}" type="presParOf" srcId="{5FC12DC6-4625-486F-854F-E5434956C7AE}" destId="{A1CF9703-9D8B-4DC0-BD74-8FD5C4A2612B}" srcOrd="1" destOrd="0" presId="urn:microsoft.com/office/officeart/2005/8/layout/vList4"/>
    <dgm:cxn modelId="{A3A5DBDA-1CA7-4C9A-B48A-34899397AE3E}" type="presParOf" srcId="{5FC12DC6-4625-486F-854F-E5434956C7AE}" destId="{19BB9600-F479-47C7-9DD4-8A9C63E7DD35}" srcOrd="2" destOrd="0" presId="urn:microsoft.com/office/officeart/2005/8/layout/vList4"/>
    <dgm:cxn modelId="{EDCEAD74-524F-42FE-8A92-7964F93790B3}" type="presParOf" srcId="{19BB9600-F479-47C7-9DD4-8A9C63E7DD35}" destId="{24F35A24-9614-4D0C-8ACC-379819278235}" srcOrd="0" destOrd="0" presId="urn:microsoft.com/office/officeart/2005/8/layout/vList4"/>
    <dgm:cxn modelId="{47CA2125-E7B9-442E-908F-98AB0A363967}" type="presParOf" srcId="{19BB9600-F479-47C7-9DD4-8A9C63E7DD35}" destId="{602A89DE-E90D-4963-A6FA-DF167F3E3262}" srcOrd="1" destOrd="0" presId="urn:microsoft.com/office/officeart/2005/8/layout/vList4"/>
    <dgm:cxn modelId="{D2C21646-C8D0-4842-ADCA-18E03ACDD965}" type="presParOf" srcId="{19BB9600-F479-47C7-9DD4-8A9C63E7DD35}" destId="{6D1B9BEE-2314-4624-B375-2BAF5F509A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Redukcja emisji gazów cieplarnianych</a:t>
          </a:r>
          <a:endParaRPr lang="x-none" sz="20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4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4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2000" b="0" i="0" u="none" strike="noStrike" baseline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jakości powietrza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4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4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efektywności energetycznej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600"/>
        </a:p>
      </dgm:t>
    </dgm:pt>
    <dgm:pt modelId="{C8985BC5-9ED7-40E1-AF47-530CA2CBB3B3}" type="sibTrans" cxnId="{D48FDE66-6ED1-45C9-903C-BE2AFCA3DD15}">
      <dgm:prSet/>
      <dgm:spPr/>
      <dgm:t>
        <a:bodyPr/>
        <a:lstStyle/>
        <a:p>
          <a:endParaRPr lang="en-US" sz="1600"/>
        </a:p>
      </dgm:t>
    </dgm:pt>
    <dgm:pt modelId="{63A39390-D599-47D2-89D4-CB81B270D7E2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Użycie lokalnych i odnawialnych źródeł energii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A496708-2882-4BDB-A959-B170F2121468}" type="parTrans" cxnId="{CEDBBDC0-3112-4FCC-A84B-965D4628B00A}">
      <dgm:prSet/>
      <dgm:spPr/>
      <dgm:t>
        <a:bodyPr/>
        <a:lstStyle/>
        <a:p>
          <a:endParaRPr lang="en-US"/>
        </a:p>
      </dgm:t>
    </dgm:pt>
    <dgm:pt modelId="{8A3726FE-C61B-49CF-A428-A10F3DCA31BA}" type="sibTrans" cxnId="{CEDBBDC0-3112-4FCC-A84B-965D4628B00A}">
      <dgm:prSet/>
      <dgm:spPr/>
      <dgm:t>
        <a:bodyPr/>
        <a:lstStyle/>
        <a:p>
          <a:endParaRPr lang="en-US"/>
        </a:p>
      </dgm:t>
    </dgm:pt>
    <dgm:pt modelId="{E3224C85-6BB7-4549-B444-F8DD804CD8C6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Niezawodność i dostęp do energii</a:t>
          </a:r>
          <a:endParaRPr lang="en-US" sz="20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CD9F6F-7AF9-4AF0-98FF-2D559B7C39AB}" type="parTrans" cxnId="{9FD8B72D-7C51-40D0-9307-3883DF8D370B}">
      <dgm:prSet/>
      <dgm:spPr/>
      <dgm:t>
        <a:bodyPr/>
        <a:lstStyle/>
        <a:p>
          <a:endParaRPr lang="en-US"/>
        </a:p>
      </dgm:t>
    </dgm:pt>
    <dgm:pt modelId="{1E4541FF-6ADE-4221-B1B0-0B6A3FD211BE}" type="sibTrans" cxnId="{9FD8B72D-7C51-40D0-9307-3883DF8D370B}">
      <dgm:prSet/>
      <dgm:spPr/>
      <dgm:t>
        <a:bodyPr/>
        <a:lstStyle/>
        <a:p>
          <a:endParaRPr lang="en-US"/>
        </a:p>
      </dgm:t>
    </dgm:pt>
    <dgm:pt modelId="{6142274E-7E77-4E1F-BCC9-C4D51B704B5A}">
      <dgm:prSet phldrT="[Text]" custT="1"/>
      <dgm:spPr/>
      <dgm:t>
        <a:bodyPr/>
        <a:lstStyle/>
        <a:p>
          <a:r>
            <a:rPr lang="pl-P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Zielona gospodarka </a:t>
          </a:r>
          <a:r>
            <a:rPr lang="en-US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</a:t>
          </a:r>
          <a:r>
            <a:rPr lang="pl-PL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tworzenie miejsc pracy, inwestycje </a:t>
          </a:r>
          <a:r>
            <a:rPr lang="pl-PL" sz="18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itp</a:t>
          </a:r>
          <a:r>
            <a:rPr lang="en-US" sz="18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18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3A69FA6-33A6-4418-8D8A-12E7A629BDAC}" type="parTrans" cxnId="{6C89EBB7-1EBD-4E6C-8417-AC832F9ECAC2}">
      <dgm:prSet/>
      <dgm:spPr/>
      <dgm:t>
        <a:bodyPr/>
        <a:lstStyle/>
        <a:p>
          <a:endParaRPr lang="en-US"/>
        </a:p>
      </dgm:t>
    </dgm:pt>
    <dgm:pt modelId="{C1959DA7-C0A1-4F1A-B025-0E4536833AC7}" type="sibTrans" cxnId="{6C89EBB7-1EBD-4E6C-8417-AC832F9ECAC2}">
      <dgm:prSet/>
      <dgm:spPr/>
      <dgm:t>
        <a:bodyPr/>
        <a:lstStyle/>
        <a:p>
          <a:endParaRPr lang="en-US"/>
        </a:p>
      </dgm:t>
    </dgm:pt>
    <dgm:pt modelId="{47FB97D0-0FBA-4FDF-812F-16394594F7DC}" type="pres">
      <dgm:prSet presAssocID="{6FA281AC-8C39-4F2B-943C-9048EC6ACEDB}" presName="diagram" presStyleCnt="0">
        <dgm:presLayoutVars>
          <dgm:dir/>
          <dgm:resizeHandles val="exact"/>
        </dgm:presLayoutVars>
      </dgm:prSet>
      <dgm:spPr/>
    </dgm:pt>
    <dgm:pt modelId="{4C77B89E-6E34-4ACA-8160-5048369C0E87}" type="pres">
      <dgm:prSet presAssocID="{915005A9-E869-4723-9B67-385E1B7CAA6D}" presName="node" presStyleLbl="node1" presStyleIdx="0" presStyleCnt="6">
        <dgm:presLayoutVars>
          <dgm:bulletEnabled val="1"/>
        </dgm:presLayoutVars>
      </dgm:prSet>
      <dgm:spPr/>
    </dgm:pt>
    <dgm:pt modelId="{533239D6-3361-417B-8852-2AE2F27A75E5}" type="pres">
      <dgm:prSet presAssocID="{A0D32BEB-C2FD-4656-B870-68163EBEBFD8}" presName="sibTrans" presStyleCnt="0"/>
      <dgm:spPr/>
    </dgm:pt>
    <dgm:pt modelId="{0891C1E7-B217-436D-9090-465210B7C0D7}" type="pres">
      <dgm:prSet presAssocID="{4C7FB074-A619-4CB0-9077-A6D4D8C3C617}" presName="node" presStyleLbl="node1" presStyleIdx="1" presStyleCnt="6">
        <dgm:presLayoutVars>
          <dgm:bulletEnabled val="1"/>
        </dgm:presLayoutVars>
      </dgm:prSet>
      <dgm:spPr/>
    </dgm:pt>
    <dgm:pt modelId="{6392D816-C2B6-4575-ADC8-C736887E2940}" type="pres">
      <dgm:prSet presAssocID="{054EEB6E-4C6E-4DC9-9341-BCD12D7F4C3D}" presName="sibTrans" presStyleCnt="0"/>
      <dgm:spPr/>
    </dgm:pt>
    <dgm:pt modelId="{7FBA4456-7920-474B-BB0F-8BC5E2FDFD58}" type="pres">
      <dgm:prSet presAssocID="{2F67AD1F-BD6D-4BE2-85E9-5A17BFFE7900}" presName="node" presStyleLbl="node1" presStyleIdx="2" presStyleCnt="6">
        <dgm:presLayoutVars>
          <dgm:bulletEnabled val="1"/>
        </dgm:presLayoutVars>
      </dgm:prSet>
      <dgm:spPr/>
    </dgm:pt>
    <dgm:pt modelId="{63D4A7CC-F92C-4BA4-88F5-16F12D39D107}" type="pres">
      <dgm:prSet presAssocID="{C8985BC5-9ED7-40E1-AF47-530CA2CBB3B3}" presName="sibTrans" presStyleCnt="0"/>
      <dgm:spPr/>
    </dgm:pt>
    <dgm:pt modelId="{CA8D5E3B-3E8A-4374-AE51-E445B9EB1BCD}" type="pres">
      <dgm:prSet presAssocID="{63A39390-D599-47D2-89D4-CB81B270D7E2}" presName="node" presStyleLbl="node1" presStyleIdx="3" presStyleCnt="6">
        <dgm:presLayoutVars>
          <dgm:bulletEnabled val="1"/>
        </dgm:presLayoutVars>
      </dgm:prSet>
      <dgm:spPr/>
    </dgm:pt>
    <dgm:pt modelId="{E0D22CAC-08ED-410D-9F1C-25F2F0EF633B}" type="pres">
      <dgm:prSet presAssocID="{8A3726FE-C61B-49CF-A428-A10F3DCA31BA}" presName="sibTrans" presStyleCnt="0"/>
      <dgm:spPr/>
    </dgm:pt>
    <dgm:pt modelId="{87C87B73-4A66-46DE-919B-FBF86B84CCB4}" type="pres">
      <dgm:prSet presAssocID="{E3224C85-6BB7-4549-B444-F8DD804CD8C6}" presName="node" presStyleLbl="node1" presStyleIdx="4" presStyleCnt="6">
        <dgm:presLayoutVars>
          <dgm:bulletEnabled val="1"/>
        </dgm:presLayoutVars>
      </dgm:prSet>
      <dgm:spPr/>
    </dgm:pt>
    <dgm:pt modelId="{D5352144-E58A-4545-BCD0-88ED2B9BE5A7}" type="pres">
      <dgm:prSet presAssocID="{1E4541FF-6ADE-4221-B1B0-0B6A3FD211BE}" presName="sibTrans" presStyleCnt="0"/>
      <dgm:spPr/>
    </dgm:pt>
    <dgm:pt modelId="{6591B936-7588-43FB-9EA6-7095F1611062}" type="pres">
      <dgm:prSet presAssocID="{6142274E-7E77-4E1F-BCC9-C4D51B704B5A}" presName="node" presStyleLbl="node1" presStyleIdx="5" presStyleCnt="6">
        <dgm:presLayoutVars>
          <dgm:bulletEnabled val="1"/>
        </dgm:presLayoutVars>
      </dgm:prSet>
      <dgm:spPr/>
    </dgm:pt>
  </dgm:ptLst>
  <dgm:cxnLst>
    <dgm:cxn modelId="{B98B960C-7F74-4B82-9AEE-70A086A8CCE0}" type="presOf" srcId="{915005A9-E869-4723-9B67-385E1B7CAA6D}" destId="{4C77B89E-6E34-4ACA-8160-5048369C0E87}" srcOrd="0" destOrd="0" presId="urn:microsoft.com/office/officeart/2005/8/layout/default"/>
    <dgm:cxn modelId="{75CFCA21-EDF0-4DB3-92E8-A9B60878A3DB}" type="presOf" srcId="{4C7FB074-A619-4CB0-9077-A6D4D8C3C617}" destId="{0891C1E7-B217-436D-9090-465210B7C0D7}" srcOrd="0" destOrd="0" presId="urn:microsoft.com/office/officeart/2005/8/layout/defaul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9FD8B72D-7C51-40D0-9307-3883DF8D370B}" srcId="{6FA281AC-8C39-4F2B-943C-9048EC6ACEDB}" destId="{E3224C85-6BB7-4549-B444-F8DD804CD8C6}" srcOrd="4" destOrd="0" parTransId="{37CD9F6F-7AF9-4AF0-98FF-2D559B7C39AB}" sibTransId="{1E4541FF-6ADE-4221-B1B0-0B6A3FD211BE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54B82345-34F1-41D9-8C50-A7D231925399}" type="presOf" srcId="{6FA281AC-8C39-4F2B-943C-9048EC6ACEDB}" destId="{47FB97D0-0FBA-4FDF-812F-16394594F7DC}" srcOrd="0" destOrd="0" presId="urn:microsoft.com/office/officeart/2005/8/layout/defaul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92C1236B-B8E0-4DEA-9473-1A37627EEFE5}" type="presOf" srcId="{2F67AD1F-BD6D-4BE2-85E9-5A17BFFE7900}" destId="{7FBA4456-7920-474B-BB0F-8BC5E2FDFD58}" srcOrd="0" destOrd="0" presId="urn:microsoft.com/office/officeart/2005/8/layout/default"/>
    <dgm:cxn modelId="{4B84B24B-538A-4B18-A68E-425F39B49084}" type="presOf" srcId="{6142274E-7E77-4E1F-BCC9-C4D51B704B5A}" destId="{6591B936-7588-43FB-9EA6-7095F1611062}" srcOrd="0" destOrd="0" presId="urn:microsoft.com/office/officeart/2005/8/layout/default"/>
    <dgm:cxn modelId="{63242187-4914-4EAA-8BDD-D34D56749C80}" type="presOf" srcId="{63A39390-D599-47D2-89D4-CB81B270D7E2}" destId="{CA8D5E3B-3E8A-4374-AE51-E445B9EB1BCD}" srcOrd="0" destOrd="0" presId="urn:microsoft.com/office/officeart/2005/8/layout/default"/>
    <dgm:cxn modelId="{6C89EBB7-1EBD-4E6C-8417-AC832F9ECAC2}" srcId="{6FA281AC-8C39-4F2B-943C-9048EC6ACEDB}" destId="{6142274E-7E77-4E1F-BCC9-C4D51B704B5A}" srcOrd="5" destOrd="0" parTransId="{43A69FA6-33A6-4418-8D8A-12E7A629BDAC}" sibTransId="{C1959DA7-C0A1-4F1A-B025-0E4536833AC7}"/>
    <dgm:cxn modelId="{CEDBBDC0-3112-4FCC-A84B-965D4628B00A}" srcId="{6FA281AC-8C39-4F2B-943C-9048EC6ACEDB}" destId="{63A39390-D599-47D2-89D4-CB81B270D7E2}" srcOrd="3" destOrd="0" parTransId="{2A496708-2882-4BDB-A959-B170F2121468}" sibTransId="{8A3726FE-C61B-49CF-A428-A10F3DCA31BA}"/>
    <dgm:cxn modelId="{D2F0F9F1-9364-46E7-8D4A-2B57DC7E443C}" type="presOf" srcId="{E3224C85-6BB7-4549-B444-F8DD804CD8C6}" destId="{87C87B73-4A66-46DE-919B-FBF86B84CCB4}" srcOrd="0" destOrd="0" presId="urn:microsoft.com/office/officeart/2005/8/layout/default"/>
    <dgm:cxn modelId="{8CBBA176-4C67-439C-8A10-7E0F093C8CE7}" type="presParOf" srcId="{47FB97D0-0FBA-4FDF-812F-16394594F7DC}" destId="{4C77B89E-6E34-4ACA-8160-5048369C0E87}" srcOrd="0" destOrd="0" presId="urn:microsoft.com/office/officeart/2005/8/layout/default"/>
    <dgm:cxn modelId="{BAEBFAD8-C0D5-4BDD-BC15-FDD0D0BEE3B7}" type="presParOf" srcId="{47FB97D0-0FBA-4FDF-812F-16394594F7DC}" destId="{533239D6-3361-417B-8852-2AE2F27A75E5}" srcOrd="1" destOrd="0" presId="urn:microsoft.com/office/officeart/2005/8/layout/default"/>
    <dgm:cxn modelId="{60CF23B9-5503-4AF8-8BAE-03FC23458FF5}" type="presParOf" srcId="{47FB97D0-0FBA-4FDF-812F-16394594F7DC}" destId="{0891C1E7-B217-436D-9090-465210B7C0D7}" srcOrd="2" destOrd="0" presId="urn:microsoft.com/office/officeart/2005/8/layout/default"/>
    <dgm:cxn modelId="{EB25F8F5-8AFC-4B03-811D-9391E3F82453}" type="presParOf" srcId="{47FB97D0-0FBA-4FDF-812F-16394594F7DC}" destId="{6392D816-C2B6-4575-ADC8-C736887E2940}" srcOrd="3" destOrd="0" presId="urn:microsoft.com/office/officeart/2005/8/layout/default"/>
    <dgm:cxn modelId="{F27D377E-D2F5-4863-8AB6-E36817624AC3}" type="presParOf" srcId="{47FB97D0-0FBA-4FDF-812F-16394594F7DC}" destId="{7FBA4456-7920-474B-BB0F-8BC5E2FDFD58}" srcOrd="4" destOrd="0" presId="urn:microsoft.com/office/officeart/2005/8/layout/default"/>
    <dgm:cxn modelId="{FD9564B8-D1B9-4AEC-81DB-23820D093AC0}" type="presParOf" srcId="{47FB97D0-0FBA-4FDF-812F-16394594F7DC}" destId="{63D4A7CC-F92C-4BA4-88F5-16F12D39D107}" srcOrd="5" destOrd="0" presId="urn:microsoft.com/office/officeart/2005/8/layout/default"/>
    <dgm:cxn modelId="{269D2E31-E8E9-4B33-9D96-1563E56BA875}" type="presParOf" srcId="{47FB97D0-0FBA-4FDF-812F-16394594F7DC}" destId="{CA8D5E3B-3E8A-4374-AE51-E445B9EB1BCD}" srcOrd="6" destOrd="0" presId="urn:microsoft.com/office/officeart/2005/8/layout/default"/>
    <dgm:cxn modelId="{01732318-429D-4FE4-81EE-2FBE4D9D7200}" type="presParOf" srcId="{47FB97D0-0FBA-4FDF-812F-16394594F7DC}" destId="{E0D22CAC-08ED-410D-9F1C-25F2F0EF633B}" srcOrd="7" destOrd="0" presId="urn:microsoft.com/office/officeart/2005/8/layout/default"/>
    <dgm:cxn modelId="{88DB218A-1197-41B8-8FF4-5C2E7C980F87}" type="presParOf" srcId="{47FB97D0-0FBA-4FDF-812F-16394594F7DC}" destId="{87C87B73-4A66-46DE-919B-FBF86B84CCB4}" srcOrd="8" destOrd="0" presId="urn:microsoft.com/office/officeart/2005/8/layout/default"/>
    <dgm:cxn modelId="{6BF3B296-A6FA-43CD-B89B-153F6722FFC7}" type="presParOf" srcId="{47FB97D0-0FBA-4FDF-812F-16394594F7DC}" destId="{D5352144-E58A-4545-BCD0-88ED2B9BE5A7}" srcOrd="9" destOrd="0" presId="urn:microsoft.com/office/officeart/2005/8/layout/default"/>
    <dgm:cxn modelId="{92241F4A-D29C-4073-A55B-05C7954E5F64}" type="presParOf" srcId="{47FB97D0-0FBA-4FDF-812F-16394594F7DC}" destId="{6591B936-7588-43FB-9EA6-7095F16110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CFF97A1-E43E-46A9-9C70-6EE037561204}">
      <dgm:prSet custT="1"/>
      <dgm:spPr>
        <a:solidFill>
          <a:schemeClr val="bg2"/>
        </a:solidFill>
      </dgm:spPr>
      <dgm:t>
        <a:bodyPr/>
        <a:lstStyle/>
        <a:p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Efektywne planowanie często wymaga odpowiednio </a:t>
          </a:r>
          <a:r>
            <a:rPr lang="pl-PL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wykwalifikowanych pracowników </a:t>
          </a:r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bądź usług z zewnątrz</a:t>
          </a:r>
          <a:endParaRPr lang="en-GB" sz="1400" b="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57371E4-0BE7-4DAE-B93C-EAC8FAF19E75}" type="parTrans" cxnId="{962070A9-7FF3-47B7-B63E-79F88F18B066}">
      <dgm:prSet/>
      <dgm:spPr/>
      <dgm:t>
        <a:bodyPr/>
        <a:lstStyle/>
        <a:p>
          <a:endParaRPr lang="en-US"/>
        </a:p>
      </dgm:t>
    </dgm:pt>
    <dgm:pt modelId="{AE2DCAE1-4230-4E42-9496-1A7F7546AA9E}" type="sibTrans" cxnId="{962070A9-7FF3-47B7-B63E-79F88F18B066}">
      <dgm:prSet/>
      <dgm:spPr/>
      <dgm:t>
        <a:bodyPr/>
        <a:lstStyle/>
        <a:p>
          <a:endParaRPr lang="en-US"/>
        </a:p>
      </dgm:t>
    </dgm:pt>
    <dgm:pt modelId="{3959A77D-2C97-483E-87A4-1161B2B6A7F6}">
      <dgm:prSet custT="1"/>
      <dgm:spPr>
        <a:solidFill>
          <a:schemeClr val="bg2"/>
        </a:solidFill>
      </dgm:spPr>
      <dgm:t>
        <a:bodyPr/>
        <a:lstStyle/>
        <a:p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Planowanie sieci DHC często wiąże się z </a:t>
          </a:r>
          <a:r>
            <a:rPr lang="pl-PL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wysokimi kosztami początkowymi</a:t>
          </a:r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, zwłaszcza przy iteratywnym procesie szukania optymalnych rozwiązań</a:t>
          </a:r>
          <a:endParaRPr lang="de-DE" sz="1400" b="0" dirty="0">
            <a:solidFill>
              <a:schemeClr val="tx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9D7A2B9-0903-45A0-90A5-8E673ACEF44A}" type="parTrans" cxnId="{5E51C6EF-6CCE-4A8B-92D3-54A82D1C64CC}">
      <dgm:prSet/>
      <dgm:spPr/>
      <dgm:t>
        <a:bodyPr/>
        <a:lstStyle/>
        <a:p>
          <a:endParaRPr lang="en-US"/>
        </a:p>
      </dgm:t>
    </dgm:pt>
    <dgm:pt modelId="{79E4BF8B-3C63-4577-B312-F11CACE7E8D7}" type="sibTrans" cxnId="{5E51C6EF-6CCE-4A8B-92D3-54A82D1C64CC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DD67C005-0287-4816-A4FC-53B9A69F3328}" type="pres">
      <dgm:prSet presAssocID="{9CFF97A1-E43E-46A9-9C70-6EE037561204}" presName="linNode" presStyleCnt="0"/>
      <dgm:spPr/>
    </dgm:pt>
    <dgm:pt modelId="{160ADEA8-866B-4E88-961B-97891588C425}" type="pres">
      <dgm:prSet presAssocID="{9CFF97A1-E43E-46A9-9C70-6EE037561204}" presName="parentText" presStyleLbl="node1" presStyleIdx="0" presStyleCnt="2" custLinFactNeighborX="210" custLinFactNeighborY="2637">
        <dgm:presLayoutVars>
          <dgm:chMax val="1"/>
          <dgm:bulletEnabled val="1"/>
        </dgm:presLayoutVars>
      </dgm:prSet>
      <dgm:spPr/>
    </dgm:pt>
    <dgm:pt modelId="{62981AAA-D3D4-4946-8C9B-680EAB27389D}" type="pres">
      <dgm:prSet presAssocID="{AE2DCAE1-4230-4E42-9496-1A7F7546AA9E}" presName="sp" presStyleCnt="0"/>
      <dgm:spPr/>
    </dgm:pt>
    <dgm:pt modelId="{D32822A1-F515-43E2-BF11-5E917CAE2BF6}" type="pres">
      <dgm:prSet presAssocID="{3959A77D-2C97-483E-87A4-1161B2B6A7F6}" presName="linNode" presStyleCnt="0"/>
      <dgm:spPr/>
    </dgm:pt>
    <dgm:pt modelId="{81BC4917-442F-47CE-BFD7-EA173FDA4E3E}" type="pres">
      <dgm:prSet presAssocID="{3959A77D-2C97-483E-87A4-1161B2B6A7F6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1CCC7B4C-4C46-45C5-A511-281D6239089E}" type="presOf" srcId="{9CFF97A1-E43E-46A9-9C70-6EE037561204}" destId="{160ADEA8-866B-4E88-961B-97891588C425}" srcOrd="0" destOrd="0" presId="urn:microsoft.com/office/officeart/2005/8/layout/vList5"/>
    <dgm:cxn modelId="{962070A9-7FF3-47B7-B63E-79F88F18B066}" srcId="{53BD55B0-12C9-4C5B-A344-F3CC811FDA38}" destId="{9CFF97A1-E43E-46A9-9C70-6EE037561204}" srcOrd="0" destOrd="0" parTransId="{757371E4-0BE7-4DAE-B93C-EAC8FAF19E75}" sibTransId="{AE2DCAE1-4230-4E42-9496-1A7F7546AA9E}"/>
    <dgm:cxn modelId="{5CCEC0B6-A0AF-4115-9729-B140669AE660}" type="presOf" srcId="{3959A77D-2C97-483E-87A4-1161B2B6A7F6}" destId="{81BC4917-442F-47CE-BFD7-EA173FDA4E3E}" srcOrd="0" destOrd="0" presId="urn:microsoft.com/office/officeart/2005/8/layout/vList5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5E51C6EF-6CCE-4A8B-92D3-54A82D1C64CC}" srcId="{53BD55B0-12C9-4C5B-A344-F3CC811FDA38}" destId="{3959A77D-2C97-483E-87A4-1161B2B6A7F6}" srcOrd="1" destOrd="0" parTransId="{A9D7A2B9-0903-45A0-90A5-8E673ACEF44A}" sibTransId="{79E4BF8B-3C63-4577-B312-F11CACE7E8D7}"/>
    <dgm:cxn modelId="{5F139FBF-89EC-400B-9128-A87C70200F6F}" type="presParOf" srcId="{83E57052-40AC-4E59-B3B0-F8EEDF41A5B5}" destId="{DD67C005-0287-4816-A4FC-53B9A69F3328}" srcOrd="0" destOrd="0" presId="urn:microsoft.com/office/officeart/2005/8/layout/vList5"/>
    <dgm:cxn modelId="{49BECD56-7C93-4C6B-923B-83B369D07434}" type="presParOf" srcId="{DD67C005-0287-4816-A4FC-53B9A69F3328}" destId="{160ADEA8-866B-4E88-961B-97891588C425}" srcOrd="0" destOrd="0" presId="urn:microsoft.com/office/officeart/2005/8/layout/vList5"/>
    <dgm:cxn modelId="{F4B28190-D102-4FE9-A6D6-F6089FD12FA3}" type="presParOf" srcId="{83E57052-40AC-4E59-B3B0-F8EEDF41A5B5}" destId="{62981AAA-D3D4-4946-8C9B-680EAB27389D}" srcOrd="1" destOrd="0" presId="urn:microsoft.com/office/officeart/2005/8/layout/vList5"/>
    <dgm:cxn modelId="{B84DB1B8-1B77-4384-B75E-1CD5699D2029}" type="presParOf" srcId="{83E57052-40AC-4E59-B3B0-F8EEDF41A5B5}" destId="{D32822A1-F515-43E2-BF11-5E917CAE2BF6}" srcOrd="2" destOrd="0" presId="urn:microsoft.com/office/officeart/2005/8/layout/vList5"/>
    <dgm:cxn modelId="{1F1340ED-40E5-46D4-AEFF-08501860B110}" type="presParOf" srcId="{D32822A1-F515-43E2-BF11-5E917CAE2BF6}" destId="{81BC4917-442F-47CE-BFD7-EA173FDA4E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10AB35-9892-42FB-B4E8-6B7A908E24F7}">
      <dgm:prSet custT="1"/>
      <dgm:spPr>
        <a:solidFill>
          <a:schemeClr val="bg2"/>
        </a:solidFill>
      </dgm:spPr>
      <dgm:t>
        <a:bodyPr/>
        <a:lstStyle/>
        <a:p>
          <a:r>
            <a:rPr lang="pl-PL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Brak danych </a:t>
          </a:r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dotyczących zapotrzebowania na energię na poziomie lokalnym i/lub poziomie budynku często generuje opóźnienia podczas planowania</a:t>
          </a:r>
          <a:endParaRPr lang="en-GB" sz="1400" b="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FD967A5-9596-499F-B1AF-DDDB70829924}" type="parTrans" cxnId="{14055CD0-6A4C-4B2C-95B9-01541A33A4CD}">
      <dgm:prSet/>
      <dgm:spPr/>
      <dgm:t>
        <a:bodyPr/>
        <a:lstStyle/>
        <a:p>
          <a:endParaRPr lang="en-US"/>
        </a:p>
      </dgm:t>
    </dgm:pt>
    <dgm:pt modelId="{A6BBC5B3-1FC9-48E7-AAA7-5DED5E8F2116}" type="sibTrans" cxnId="{14055CD0-6A4C-4B2C-95B9-01541A33A4CD}">
      <dgm:prSet/>
      <dgm:spPr/>
      <dgm:t>
        <a:bodyPr/>
        <a:lstStyle/>
        <a:p>
          <a:endParaRPr lang="en-US"/>
        </a:p>
      </dgm:t>
    </dgm:pt>
    <dgm:pt modelId="{DFA6B6A3-47FD-44E6-9FD2-422B256B0707}">
      <dgm:prSet custT="1"/>
      <dgm:spPr>
        <a:solidFill>
          <a:schemeClr val="bg2"/>
        </a:solidFill>
      </dgm:spPr>
      <dgm:t>
        <a:bodyPr/>
        <a:lstStyle/>
        <a:p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Wybranie najlepszej możliwej trasy poprowadzenia instalacji ciepłowniczej spośród </a:t>
          </a:r>
          <a:r>
            <a:rPr lang="pl-PL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nieskończonej liczby możliwości </a:t>
          </a:r>
          <a:r>
            <a:rPr lang="pl-PL" sz="1400" b="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wymaga czasu i ciężkiej pracy</a:t>
          </a:r>
          <a:endParaRPr lang="en-GB" sz="1400" b="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53B371B-7644-4781-9642-99F6F16483CB}" type="parTrans" cxnId="{A364B767-B449-4C49-B51B-F5D3B819C69A}">
      <dgm:prSet/>
      <dgm:spPr/>
      <dgm:t>
        <a:bodyPr/>
        <a:lstStyle/>
        <a:p>
          <a:endParaRPr lang="en-US"/>
        </a:p>
      </dgm:t>
    </dgm:pt>
    <dgm:pt modelId="{B393E26A-8004-450C-9879-8F2D1938E7C8}" type="sibTrans" cxnId="{A364B767-B449-4C49-B51B-F5D3B819C69A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5F914533-D106-4079-8031-6CF8F11EE034}" type="pres">
      <dgm:prSet presAssocID="{E810AB35-9892-42FB-B4E8-6B7A908E24F7}" presName="linNode" presStyleCnt="0"/>
      <dgm:spPr/>
    </dgm:pt>
    <dgm:pt modelId="{530353FF-ED1D-4A3A-9F4E-0BDCD3995D20}" type="pres">
      <dgm:prSet presAssocID="{E810AB35-9892-42FB-B4E8-6B7A908E24F7}" presName="parentText" presStyleLbl="node1" presStyleIdx="0" presStyleCnt="2" custLinFactNeighborX="210" custLinFactNeighborY="2637">
        <dgm:presLayoutVars>
          <dgm:chMax val="1"/>
          <dgm:bulletEnabled val="1"/>
        </dgm:presLayoutVars>
      </dgm:prSet>
      <dgm:spPr/>
    </dgm:pt>
    <dgm:pt modelId="{F72C5C29-C631-45B6-A3E5-8389CB2F8079}" type="pres">
      <dgm:prSet presAssocID="{A6BBC5B3-1FC9-48E7-AAA7-5DED5E8F2116}" presName="sp" presStyleCnt="0"/>
      <dgm:spPr/>
    </dgm:pt>
    <dgm:pt modelId="{09BFBE35-D351-4F37-A455-7EFA8FEFDAF2}" type="pres">
      <dgm:prSet presAssocID="{DFA6B6A3-47FD-44E6-9FD2-422B256B0707}" presName="linNode" presStyleCnt="0"/>
      <dgm:spPr/>
    </dgm:pt>
    <dgm:pt modelId="{885A92FD-9670-4C35-AB7E-21AD2D21FAA6}" type="pres">
      <dgm:prSet presAssocID="{DFA6B6A3-47FD-44E6-9FD2-422B256B0707}" presName="parentText" presStyleLbl="node1" presStyleIdx="1" presStyleCnt="2" custLinFactNeighborX="210" custLinFactNeighborY="9287">
        <dgm:presLayoutVars>
          <dgm:chMax val="1"/>
          <dgm:bulletEnabled val="1"/>
        </dgm:presLayoutVars>
      </dgm:prSet>
      <dgm:spPr/>
    </dgm:pt>
  </dgm:ptLst>
  <dgm:cxnLst>
    <dgm:cxn modelId="{A364B767-B449-4C49-B51B-F5D3B819C69A}" srcId="{53BD55B0-12C9-4C5B-A344-F3CC811FDA38}" destId="{DFA6B6A3-47FD-44E6-9FD2-422B256B0707}" srcOrd="1" destOrd="0" parTransId="{153B371B-7644-4781-9642-99F6F16483CB}" sibTransId="{B393E26A-8004-450C-9879-8F2D1938E7C8}"/>
    <dgm:cxn modelId="{B86EBD6D-E816-4A8F-A1BD-943F329751B3}" type="presOf" srcId="{E810AB35-9892-42FB-B4E8-6B7A908E24F7}" destId="{530353FF-ED1D-4A3A-9F4E-0BDCD3995D20}" srcOrd="0" destOrd="0" presId="urn:microsoft.com/office/officeart/2005/8/layout/vList5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14055CD0-6A4C-4B2C-95B9-01541A33A4CD}" srcId="{53BD55B0-12C9-4C5B-A344-F3CC811FDA38}" destId="{E810AB35-9892-42FB-B4E8-6B7A908E24F7}" srcOrd="0" destOrd="0" parTransId="{8FD967A5-9596-499F-B1AF-DDDB70829924}" sibTransId="{A6BBC5B3-1FC9-48E7-AAA7-5DED5E8F2116}"/>
    <dgm:cxn modelId="{0B7740E3-267E-4EA7-85E7-20B388977C31}" type="presOf" srcId="{DFA6B6A3-47FD-44E6-9FD2-422B256B0707}" destId="{885A92FD-9670-4C35-AB7E-21AD2D21FAA6}" srcOrd="0" destOrd="0" presId="urn:microsoft.com/office/officeart/2005/8/layout/vList5"/>
    <dgm:cxn modelId="{C16F571F-E94C-4236-9DB5-295BBB107C51}" type="presParOf" srcId="{83E57052-40AC-4E59-B3B0-F8EEDF41A5B5}" destId="{5F914533-D106-4079-8031-6CF8F11EE034}" srcOrd="0" destOrd="0" presId="urn:microsoft.com/office/officeart/2005/8/layout/vList5"/>
    <dgm:cxn modelId="{EEC2431B-53FC-473E-800C-0494F89AB20F}" type="presParOf" srcId="{5F914533-D106-4079-8031-6CF8F11EE034}" destId="{530353FF-ED1D-4A3A-9F4E-0BDCD3995D20}" srcOrd="0" destOrd="0" presId="urn:microsoft.com/office/officeart/2005/8/layout/vList5"/>
    <dgm:cxn modelId="{034DB944-0BC4-4633-A26D-E579EFB8A456}" type="presParOf" srcId="{83E57052-40AC-4E59-B3B0-F8EEDF41A5B5}" destId="{F72C5C29-C631-45B6-A3E5-8389CB2F8079}" srcOrd="1" destOrd="0" presId="urn:microsoft.com/office/officeart/2005/8/layout/vList5"/>
    <dgm:cxn modelId="{702F878B-9282-4C31-81D8-ECC03E8A5048}" type="presParOf" srcId="{83E57052-40AC-4E59-B3B0-F8EEDF41A5B5}" destId="{09BFBE35-D351-4F37-A455-7EFA8FEFDAF2}" srcOrd="2" destOrd="0" presId="urn:microsoft.com/office/officeart/2005/8/layout/vList5"/>
    <dgm:cxn modelId="{DC597257-175D-49D0-9D3F-78F6028DF067}" type="presParOf" srcId="{09BFBE35-D351-4F37-A455-7EFA8FEFDAF2}" destId="{885A92FD-9670-4C35-AB7E-21AD2D21FAA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1F1315-71DB-4F89-9D69-85B594E2326A}">
      <dgm:prSet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pl-PL" sz="15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Rzetelny i niezawodny </a:t>
          </a:r>
          <a:r>
            <a:rPr lang="pl-PL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informacje dotyczące zapotrzebowania na energię i jej dostępnych źródeł w zasięgu ręki!</a:t>
          </a:r>
          <a:endParaRPr lang="en-GB" sz="15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56A67E-DB3F-44AE-814C-C821CDA5A2B2}" type="parTrans" cxnId="{F0C4C922-0AB6-404A-A932-6116B1C05A3B}">
      <dgm:prSet/>
      <dgm:spPr/>
      <dgm:t>
        <a:bodyPr/>
        <a:lstStyle/>
        <a:p>
          <a:endParaRPr lang="en-US"/>
        </a:p>
      </dgm:t>
    </dgm:pt>
    <dgm:pt modelId="{CEB793E5-A2E6-475E-B230-8A4786161B37}" type="sibTrans" cxnId="{F0C4C922-0AB6-404A-A932-6116B1C05A3B}">
      <dgm:prSet/>
      <dgm:spPr/>
      <dgm:t>
        <a:bodyPr/>
        <a:lstStyle/>
        <a:p>
          <a:endParaRPr lang="en-US"/>
        </a:p>
      </dgm:t>
    </dgm:pt>
    <dgm:pt modelId="{FDA939F9-F42A-40DC-A0D5-11957F57A9D7}">
      <dgm:prSet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pl-PL" sz="15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Krótko i zwięźle </a:t>
          </a:r>
          <a:r>
            <a:rPr lang="pl-PL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przygotowanie do kompleksowego studium wykonalności w krótkim czasie</a:t>
          </a:r>
          <a:endParaRPr lang="en-GB" sz="15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0E6E228-7513-46F8-972C-612503DCDC11}" type="parTrans" cxnId="{E147819D-5529-4DD0-B25C-29423A0C1577}">
      <dgm:prSet/>
      <dgm:spPr/>
      <dgm:t>
        <a:bodyPr/>
        <a:lstStyle/>
        <a:p>
          <a:endParaRPr lang="en-US"/>
        </a:p>
      </dgm:t>
    </dgm:pt>
    <dgm:pt modelId="{ED494A9E-FB64-470B-A163-A8BF967293FB}" type="sibTrans" cxnId="{E147819D-5529-4DD0-B25C-29423A0C1577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890894A1-FA46-41C5-A5F5-3CF37FBED953}" type="pres">
      <dgm:prSet presAssocID="{EA1F1315-71DB-4F89-9D69-85B594E2326A}" presName="linNode" presStyleCnt="0"/>
      <dgm:spPr/>
    </dgm:pt>
    <dgm:pt modelId="{8B4127D5-31A3-403F-B1AE-3D8652FA2521}" type="pres">
      <dgm:prSet presAssocID="{EA1F1315-71DB-4F89-9D69-85B594E2326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E8C8059-EC07-46E6-B5B0-2C8DF730DD7E}" type="pres">
      <dgm:prSet presAssocID="{CEB793E5-A2E6-475E-B230-8A4786161B37}" presName="sp" presStyleCnt="0"/>
      <dgm:spPr/>
    </dgm:pt>
    <dgm:pt modelId="{698A67EF-5DD4-4B7C-BF6F-495E86C80855}" type="pres">
      <dgm:prSet presAssocID="{FDA939F9-F42A-40DC-A0D5-11957F57A9D7}" presName="linNode" presStyleCnt="0"/>
      <dgm:spPr/>
    </dgm:pt>
    <dgm:pt modelId="{D16A2656-BEF9-4A64-B98B-2124A63A8D7E}" type="pres">
      <dgm:prSet presAssocID="{FDA939F9-F42A-40DC-A0D5-11957F57A9D7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F0C4C922-0AB6-404A-A932-6116B1C05A3B}" srcId="{53BD55B0-12C9-4C5B-A344-F3CC811FDA38}" destId="{EA1F1315-71DB-4F89-9D69-85B594E2326A}" srcOrd="0" destOrd="0" parTransId="{6356A67E-DB3F-44AE-814C-C821CDA5A2B2}" sibTransId="{CEB793E5-A2E6-475E-B230-8A4786161B37}"/>
    <dgm:cxn modelId="{C0B7085D-1F4E-4771-BFBD-6D70A57BDBA6}" type="presOf" srcId="{EA1F1315-71DB-4F89-9D69-85B594E2326A}" destId="{8B4127D5-31A3-403F-B1AE-3D8652FA2521}" srcOrd="0" destOrd="0" presId="urn:microsoft.com/office/officeart/2005/8/layout/vList5"/>
    <dgm:cxn modelId="{E035B774-CC8B-4D75-83A2-C6128F889C11}" type="presOf" srcId="{FDA939F9-F42A-40DC-A0D5-11957F57A9D7}" destId="{D16A2656-BEF9-4A64-B98B-2124A63A8D7E}" srcOrd="0" destOrd="0" presId="urn:microsoft.com/office/officeart/2005/8/layout/vList5"/>
    <dgm:cxn modelId="{E147819D-5529-4DD0-B25C-29423A0C1577}" srcId="{53BD55B0-12C9-4C5B-A344-F3CC811FDA38}" destId="{FDA939F9-F42A-40DC-A0D5-11957F57A9D7}" srcOrd="1" destOrd="0" parTransId="{C0E6E228-7513-46F8-972C-612503DCDC11}" sibTransId="{ED494A9E-FB64-470B-A163-A8BF967293FB}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0E5D04BF-A314-4440-9E93-C6153060B314}" type="presParOf" srcId="{83E57052-40AC-4E59-B3B0-F8EEDF41A5B5}" destId="{890894A1-FA46-41C5-A5F5-3CF37FBED953}" srcOrd="0" destOrd="0" presId="urn:microsoft.com/office/officeart/2005/8/layout/vList5"/>
    <dgm:cxn modelId="{00E7B38C-04CF-4FF5-BC07-C1E8A184E373}" type="presParOf" srcId="{890894A1-FA46-41C5-A5F5-3CF37FBED953}" destId="{8B4127D5-31A3-403F-B1AE-3D8652FA2521}" srcOrd="0" destOrd="0" presId="urn:microsoft.com/office/officeart/2005/8/layout/vList5"/>
    <dgm:cxn modelId="{2A2A2E8D-4B1E-4B06-B726-CB4129B49DB5}" type="presParOf" srcId="{83E57052-40AC-4E59-B3B0-F8EEDF41A5B5}" destId="{BE8C8059-EC07-46E6-B5B0-2C8DF730DD7E}" srcOrd="1" destOrd="0" presId="urn:microsoft.com/office/officeart/2005/8/layout/vList5"/>
    <dgm:cxn modelId="{E5F31F3F-F6F7-4DEE-9975-01E0505D6743}" type="presParOf" srcId="{83E57052-40AC-4E59-B3B0-F8EEDF41A5B5}" destId="{698A67EF-5DD4-4B7C-BF6F-495E86C80855}" srcOrd="2" destOrd="0" presId="urn:microsoft.com/office/officeart/2005/8/layout/vList5"/>
    <dgm:cxn modelId="{BF5D45A5-D52E-46D9-9C9F-5A5B93A93914}" type="presParOf" srcId="{698A67EF-5DD4-4B7C-BF6F-495E86C80855}" destId="{D16A2656-BEF9-4A64-B98B-2124A63A8D7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2AACE1-76EB-4F1F-BFF6-9CCD16BE475A}">
      <dgm:prSet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pl-PL" sz="14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Ukierunkowany i skuteczny </a:t>
          </a:r>
          <a:r>
            <a:rPr lang="pl-PL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możliwości wielu kryteriów optymalizacji wykorzystania sprawnych źródłach konwencjonalnych i odnawialnych w potencjalnych i istniejących instalacjach</a:t>
          </a:r>
          <a:endParaRPr lang="en-GB" sz="14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F003CA-3B07-4B16-A5AF-34B64CF2DBA1}" type="parTrans" cxnId="{B9E6D168-E8B7-46D3-86A9-9EFE12F47F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668E43B-2EBB-4903-9F57-302FF7960016}" type="sibTrans" cxnId="{B9E6D168-E8B7-46D3-86A9-9EFE12F47FB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BB7271C-A685-442E-8656-525521F18B5A}">
      <dgm:prSet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pl-PL" sz="15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Angażujący i aktywizujący </a:t>
          </a:r>
          <a:r>
            <a:rPr lang="pl-PL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budowanie wewnętrznych kompetencji, niezależnie od zewnętrznego doradztwa</a:t>
          </a:r>
          <a:endParaRPr lang="en-GB" sz="15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D83AD3-5649-4944-A8AB-1DB15ECFA8BE}" type="parTrans" cxnId="{AAEA4EA5-9B98-4BBC-85C1-3613B7118E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4DC401-04CF-4392-B5AD-1DAE41A058F7}" type="sibTrans" cxnId="{AAEA4EA5-9B98-4BBC-85C1-3613B7118EF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</dgm:pt>
    <dgm:pt modelId="{73B13B28-49E1-4B7A-A3AB-ADA0B09F4245}" type="pres">
      <dgm:prSet presAssocID="{7A2AACE1-76EB-4F1F-BFF6-9CCD16BE475A}" presName="linNode" presStyleCnt="0"/>
      <dgm:spPr/>
    </dgm:pt>
    <dgm:pt modelId="{5C18F046-2EF2-492D-9B54-1B2B8BE7FDD2}" type="pres">
      <dgm:prSet presAssocID="{7A2AACE1-76EB-4F1F-BFF6-9CCD16BE475A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8800F8B-194B-4508-AF4A-8FCF553E3795}" type="pres">
      <dgm:prSet presAssocID="{2668E43B-2EBB-4903-9F57-302FF7960016}" presName="sp" presStyleCnt="0"/>
      <dgm:spPr/>
    </dgm:pt>
    <dgm:pt modelId="{45C5DC10-08AB-4871-B9BB-C418198100DA}" type="pres">
      <dgm:prSet presAssocID="{3BB7271C-A685-442E-8656-525521F18B5A}" presName="linNode" presStyleCnt="0"/>
      <dgm:spPr/>
    </dgm:pt>
    <dgm:pt modelId="{722EC6FB-0E13-4AE1-B429-26275EC1A533}" type="pres">
      <dgm:prSet presAssocID="{3BB7271C-A685-442E-8656-525521F18B5A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F0A2E914-2223-443F-A905-CA4AEA04333B}" type="presOf" srcId="{7A2AACE1-76EB-4F1F-BFF6-9CCD16BE475A}" destId="{5C18F046-2EF2-492D-9B54-1B2B8BE7FDD2}" srcOrd="0" destOrd="0" presId="urn:microsoft.com/office/officeart/2005/8/layout/vList5"/>
    <dgm:cxn modelId="{B9E6D168-E8B7-46D3-86A9-9EFE12F47FBC}" srcId="{53BD55B0-12C9-4C5B-A344-F3CC811FDA38}" destId="{7A2AACE1-76EB-4F1F-BFF6-9CCD16BE475A}" srcOrd="0" destOrd="0" parTransId="{3CF003CA-3B07-4B16-A5AF-34B64CF2DBA1}" sibTransId="{2668E43B-2EBB-4903-9F57-302FF7960016}"/>
    <dgm:cxn modelId="{75763E4F-99F9-4977-B80C-59992FB6756B}" type="presOf" srcId="{3BB7271C-A685-442E-8656-525521F18B5A}" destId="{722EC6FB-0E13-4AE1-B429-26275EC1A533}" srcOrd="0" destOrd="0" presId="urn:microsoft.com/office/officeart/2005/8/layout/vList5"/>
    <dgm:cxn modelId="{AAEA4EA5-9B98-4BBC-85C1-3613B7118EF2}" srcId="{53BD55B0-12C9-4C5B-A344-F3CC811FDA38}" destId="{3BB7271C-A685-442E-8656-525521F18B5A}" srcOrd="1" destOrd="0" parTransId="{F2D83AD3-5649-4944-A8AB-1DB15ECFA8BE}" sibTransId="{594DC401-04CF-4392-B5AD-1DAE41A058F7}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49CA358E-79F9-44FF-9C0B-DA268774FCDC}" type="presParOf" srcId="{83E57052-40AC-4E59-B3B0-F8EEDF41A5B5}" destId="{73B13B28-49E1-4B7A-A3AB-ADA0B09F4245}" srcOrd="0" destOrd="0" presId="urn:microsoft.com/office/officeart/2005/8/layout/vList5"/>
    <dgm:cxn modelId="{95C7EBE3-EAE5-4E74-8B4D-BE8D3844C13C}" type="presParOf" srcId="{73B13B28-49E1-4B7A-A3AB-ADA0B09F4245}" destId="{5C18F046-2EF2-492D-9B54-1B2B8BE7FDD2}" srcOrd="0" destOrd="0" presId="urn:microsoft.com/office/officeart/2005/8/layout/vList5"/>
    <dgm:cxn modelId="{9095209E-47D5-42F4-B8FF-64832D93E91C}" type="presParOf" srcId="{83E57052-40AC-4E59-B3B0-F8EEDF41A5B5}" destId="{88800F8B-194B-4508-AF4A-8FCF553E3795}" srcOrd="1" destOrd="0" presId="urn:microsoft.com/office/officeart/2005/8/layout/vList5"/>
    <dgm:cxn modelId="{CF6502ED-03CA-4FE4-8D39-F9079CE41589}" type="presParOf" srcId="{83E57052-40AC-4E59-B3B0-F8EEDF41A5B5}" destId="{45C5DC10-08AB-4871-B9BB-C418198100DA}" srcOrd="2" destOrd="0" presId="urn:microsoft.com/office/officeart/2005/8/layout/vList5"/>
    <dgm:cxn modelId="{E6093899-9F70-43F3-A7BF-506E49DF8E41}" type="presParOf" srcId="{45C5DC10-08AB-4871-B9BB-C418198100DA}" destId="{722EC6FB-0E13-4AE1-B429-26275EC1A53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57EF7C-F7B4-40C0-8B77-71FE5DFA6F58}">
      <dgm:prSet phldrT="[Text]" custT="1"/>
      <dgm:spPr/>
      <dgm:t>
        <a:bodyPr/>
        <a:lstStyle/>
        <a:p>
          <a:r>
            <a:rPr lang="pl-PL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Rozbudowa istniejących sieci ciepłowniczych i chłodniczych, by  zidentyfikować budynki, ulice lub dzielnice najlepsze do włączenia do sieci</a:t>
          </a:r>
          <a:endParaRPr lang="en-US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6330F77C-2FA1-44D8-91F5-DB805E16483B}">
      <dgm:prSet custT="1"/>
      <dgm:spPr/>
      <dgm:t>
        <a:bodyPr/>
        <a:lstStyle/>
        <a:p>
          <a:r>
            <a:rPr lang="pl-PL" sz="1200" b="0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Określenie lokalnego zapotrzebowania na energię dla znanych źródeł energii i znalezienie najlepszej trasy dla rurociągów</a:t>
          </a:r>
          <a:endParaRPr lang="en-GB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 custT="1"/>
      <dgm:spPr/>
      <dgm:t>
        <a:bodyPr/>
        <a:lstStyle/>
        <a:p>
          <a:r>
            <a:rPr lang="pl-PL" sz="1100" b="0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Optymalizacja sieci między znanymi źródłami energii i zapotrzebowaniem. Poszukiwane jest optymalne rozwiązanie, które odpowiada dostępnym źródłom energii i zapotrzebowaniu</a:t>
          </a:r>
          <a:endParaRPr lang="en-US" sz="11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772FF17B-A6EA-4ACB-BA5B-5D92B2A67204}">
      <dgm:prSet/>
      <dgm:spPr/>
      <dgm:t>
        <a:bodyPr/>
        <a:lstStyle/>
        <a:p>
          <a:r>
            <a: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Dostarczenie zoptymalizowanych rozwiązań DHC przy rozważaniu redukcji zapotrzebowania na energię, uwzględniając rozwiązania sieciowe i nie sieciowe</a:t>
          </a:r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EA7108-3D5B-4120-8D32-9266487C567E}" type="parTrans" cxnId="{BD9C6371-CC5C-418F-B5CD-B8BF1D59D9D1}">
      <dgm:prSet/>
      <dgm:spPr/>
      <dgm:t>
        <a:bodyPr/>
        <a:lstStyle/>
        <a:p>
          <a:endParaRPr lang="en-US"/>
        </a:p>
      </dgm:t>
    </dgm:pt>
    <dgm:pt modelId="{CB1378E5-0B5E-48A3-A188-6FC625978727}" type="sibTrans" cxnId="{BD9C6371-CC5C-418F-B5CD-B8BF1D59D9D1}">
      <dgm:prSet/>
      <dgm:spPr/>
      <dgm:t>
        <a:bodyPr/>
        <a:lstStyle/>
        <a:p>
          <a:endParaRPr lang="en-US"/>
        </a:p>
      </dgm:t>
    </dgm:pt>
    <dgm:pt modelId="{DB69C169-F105-427A-9501-BE01D33C112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</dgm:pt>
    <dgm:pt modelId="{2FD9B8F5-F512-40DB-9BC7-F4E3B4E43083}" type="pres">
      <dgm:prSet presAssocID="{8DAF5493-BA8F-4BBB-8449-6A845883780B}" presName="bkgdShp" presStyleLbl="alignAccFollowNode1" presStyleIdx="0" presStyleCnt="1" custLinFactNeighborY="10170"/>
      <dgm:spPr/>
    </dgm:pt>
    <dgm:pt modelId="{9C4EE3A5-E2C6-48AD-BCED-923630346533}" type="pres">
      <dgm:prSet presAssocID="{8DAF5493-BA8F-4BBB-8449-6A845883780B}" presName="linComp" presStyleCnt="0"/>
      <dgm:spPr/>
    </dgm:pt>
    <dgm:pt modelId="{5FFFD640-4296-4A1E-AB9B-C55BD732F2A4}" type="pres">
      <dgm:prSet presAssocID="{F857EF7C-F7B4-40C0-8B77-71FE5DFA6F58}" presName="compNode" presStyleCnt="0"/>
      <dgm:spPr/>
    </dgm:pt>
    <dgm:pt modelId="{8CE82548-FC1E-478D-B11C-8BEC82AA401E}" type="pres">
      <dgm:prSet presAssocID="{F857EF7C-F7B4-40C0-8B77-71FE5DFA6F58}" presName="node" presStyleLbl="node1" presStyleIdx="0" presStyleCnt="4" custScaleY="81510">
        <dgm:presLayoutVars>
          <dgm:bulletEnabled val="1"/>
        </dgm:presLayoutVars>
      </dgm:prSet>
      <dgm:spPr/>
    </dgm:pt>
    <dgm:pt modelId="{8F1BE306-4CE9-4B8F-BA09-821BC236DD3A}" type="pres">
      <dgm:prSet presAssocID="{F857EF7C-F7B4-40C0-8B77-71FE5DFA6F58}" presName="invisiNode" presStyleLbl="node1" presStyleIdx="0" presStyleCnt="4"/>
      <dgm:spPr/>
    </dgm:pt>
    <dgm:pt modelId="{9D2F0DE4-EA74-4734-856C-437E7463DB31}" type="pres">
      <dgm:prSet presAssocID="{F857EF7C-F7B4-40C0-8B77-71FE5DFA6F5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482837F-090D-4319-9866-4A31D0BE4135}" type="pres">
      <dgm:prSet presAssocID="{86F68283-A1B3-4A63-BACF-626D75463A2F}" presName="sibTrans" presStyleLbl="sibTrans2D1" presStyleIdx="0" presStyleCnt="0"/>
      <dgm:spPr/>
    </dgm:pt>
    <dgm:pt modelId="{6ABCB670-0028-4777-9708-C2B22F227C7F}" type="pres">
      <dgm:prSet presAssocID="{6330F77C-2FA1-44D8-91F5-DB805E16483B}" presName="compNode" presStyleCnt="0"/>
      <dgm:spPr/>
    </dgm:pt>
    <dgm:pt modelId="{C2671EC8-A682-4953-8AA7-AEF78149D577}" type="pres">
      <dgm:prSet presAssocID="{6330F77C-2FA1-44D8-91F5-DB805E16483B}" presName="node" presStyleLbl="node1" presStyleIdx="1" presStyleCnt="4" custScaleY="81510">
        <dgm:presLayoutVars>
          <dgm:bulletEnabled val="1"/>
        </dgm:presLayoutVars>
      </dgm:prSet>
      <dgm:spPr/>
    </dgm:pt>
    <dgm:pt modelId="{C141C403-04B8-4A43-9F07-4CBD81E099AE}" type="pres">
      <dgm:prSet presAssocID="{6330F77C-2FA1-44D8-91F5-DB805E16483B}" presName="invisiNode" presStyleLbl="node1" presStyleIdx="1" presStyleCnt="4"/>
      <dgm:spPr/>
    </dgm:pt>
    <dgm:pt modelId="{B3653819-3680-407A-A8D7-F5507F35BA61}" type="pres">
      <dgm:prSet presAssocID="{6330F77C-2FA1-44D8-91F5-DB805E16483B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2D5AD63-B892-4C6A-91A4-528A82E194EA}" type="pres">
      <dgm:prSet presAssocID="{6B717057-3C03-45FE-AF0F-613A4951C307}" presName="sibTrans" presStyleLbl="sibTrans2D1" presStyleIdx="0" presStyleCnt="0"/>
      <dgm:spPr/>
    </dgm:pt>
    <dgm:pt modelId="{5CF3D740-9CFD-4492-A812-2A6E4A26A5AC}" type="pres">
      <dgm:prSet presAssocID="{8DA28108-FA49-454C-8C0A-EE36981FA42A}" presName="compNode" presStyleCnt="0"/>
      <dgm:spPr/>
    </dgm:pt>
    <dgm:pt modelId="{E9A849B4-E37A-47A4-BD5A-E9C9CAD38E42}" type="pres">
      <dgm:prSet presAssocID="{8DA28108-FA49-454C-8C0A-EE36981FA42A}" presName="node" presStyleLbl="node1" presStyleIdx="2" presStyleCnt="4" custScaleY="81510">
        <dgm:presLayoutVars>
          <dgm:bulletEnabled val="1"/>
        </dgm:presLayoutVars>
      </dgm:prSet>
      <dgm:spPr/>
    </dgm:pt>
    <dgm:pt modelId="{F33C8B64-30C9-49BB-B2E2-9D7F6502BC9E}" type="pres">
      <dgm:prSet presAssocID="{8DA28108-FA49-454C-8C0A-EE36981FA42A}" presName="invisiNode" presStyleLbl="node1" presStyleIdx="2" presStyleCnt="4"/>
      <dgm:spPr/>
    </dgm:pt>
    <dgm:pt modelId="{03CE5EE1-3D20-4A3E-8557-1D34E93ACF25}" type="pres">
      <dgm:prSet presAssocID="{8DA28108-FA49-454C-8C0A-EE36981FA42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D29C71B-E7B3-40CD-BC2C-53DDDB301A86}" type="pres">
      <dgm:prSet presAssocID="{5F2AC4AB-D562-4F98-9ED2-E8BA6C96DDA3}" presName="sibTrans" presStyleLbl="sibTrans2D1" presStyleIdx="0" presStyleCnt="0"/>
      <dgm:spPr/>
    </dgm:pt>
    <dgm:pt modelId="{DC033C00-CA8D-458B-8AE7-4BCB3E67AC77}" type="pres">
      <dgm:prSet presAssocID="{772FF17B-A6EA-4ACB-BA5B-5D92B2A67204}" presName="compNode" presStyleCnt="0"/>
      <dgm:spPr/>
    </dgm:pt>
    <dgm:pt modelId="{C14C27B6-CC37-4A4A-B2D6-9DBC30E21C8C}" type="pres">
      <dgm:prSet presAssocID="{772FF17B-A6EA-4ACB-BA5B-5D92B2A67204}" presName="node" presStyleLbl="node1" presStyleIdx="3" presStyleCnt="4" custScaleY="81510">
        <dgm:presLayoutVars>
          <dgm:bulletEnabled val="1"/>
        </dgm:presLayoutVars>
      </dgm:prSet>
      <dgm:spPr/>
    </dgm:pt>
    <dgm:pt modelId="{864AE5FD-9CA9-4FB9-AFBE-431B7A99E689}" type="pres">
      <dgm:prSet presAssocID="{772FF17B-A6EA-4ACB-BA5B-5D92B2A67204}" presName="invisiNode" presStyleLbl="node1" presStyleIdx="3" presStyleCnt="4"/>
      <dgm:spPr/>
    </dgm:pt>
    <dgm:pt modelId="{8D3AD79D-62D2-4B41-BD2C-253F44677F3B}" type="pres">
      <dgm:prSet presAssocID="{772FF17B-A6EA-4ACB-BA5B-5D92B2A6720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</dgm:ptLst>
  <dgm:cxnLst>
    <dgm:cxn modelId="{D9DDB505-F463-4FEA-B6B6-68ACAC2D1B45}" type="presOf" srcId="{F857EF7C-F7B4-40C0-8B77-71FE5DFA6F58}" destId="{8CE82548-FC1E-478D-B11C-8BEC82AA401E}" srcOrd="0" destOrd="0" presId="urn:microsoft.com/office/officeart/2005/8/layout/pList2"/>
    <dgm:cxn modelId="{3C16C214-8AE6-49F7-BF49-E32A3C774D98}" type="presOf" srcId="{6330F77C-2FA1-44D8-91F5-DB805E16483B}" destId="{C2671EC8-A682-4953-8AA7-AEF78149D577}" srcOrd="0" destOrd="0" presId="urn:microsoft.com/office/officeart/2005/8/layout/pList2"/>
    <dgm:cxn modelId="{EECEDB36-40CA-4FEC-BD1E-20FB1CFD6705}" type="presOf" srcId="{772FF17B-A6EA-4ACB-BA5B-5D92B2A67204}" destId="{C14C27B6-CC37-4A4A-B2D6-9DBC30E21C8C}" srcOrd="0" destOrd="0" presId="urn:microsoft.com/office/officeart/2005/8/layout/pList2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BD9C6371-CC5C-418F-B5CD-B8BF1D59D9D1}" srcId="{8DAF5493-BA8F-4BBB-8449-6A845883780B}" destId="{772FF17B-A6EA-4ACB-BA5B-5D92B2A67204}" srcOrd="3" destOrd="0" parTransId="{36EA7108-3D5B-4120-8D32-9266487C567E}" sibTransId="{CB1378E5-0B5E-48A3-A188-6FC625978727}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7950018B-B5A2-46CD-9EEA-DC50E6DBEF3E}" type="presOf" srcId="{8DA28108-FA49-454C-8C0A-EE36981FA42A}" destId="{E9A849B4-E37A-47A4-BD5A-E9C9CAD38E42}" srcOrd="0" destOrd="0" presId="urn:microsoft.com/office/officeart/2005/8/layout/pList2"/>
    <dgm:cxn modelId="{6AB958B6-D7C3-4AE8-BACB-5E8951AEAEF7}" type="presOf" srcId="{5F2AC4AB-D562-4F98-9ED2-E8BA6C96DDA3}" destId="{3D29C71B-E7B3-40CD-BC2C-53DDDB301A86}" srcOrd="0" destOrd="0" presId="urn:microsoft.com/office/officeart/2005/8/layout/pList2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1A9BFDE6-42DB-40C0-892E-032DAC00F4A0}" type="presOf" srcId="{6B717057-3C03-45FE-AF0F-613A4951C307}" destId="{22D5AD63-B892-4C6A-91A4-528A82E194EA}" srcOrd="0" destOrd="0" presId="urn:microsoft.com/office/officeart/2005/8/layout/pList2"/>
    <dgm:cxn modelId="{B0B6A6E8-1825-419E-B7BB-1C62FD96170E}" type="presOf" srcId="{8DAF5493-BA8F-4BBB-8449-6A845883780B}" destId="{DB69C169-F105-427A-9501-BE01D33C112E}" srcOrd="0" destOrd="0" presId="urn:microsoft.com/office/officeart/2005/8/layout/pList2"/>
    <dgm:cxn modelId="{02798CF4-3779-494B-9205-895BDAF3F805}" type="presOf" srcId="{86F68283-A1B3-4A63-BACF-626D75463A2F}" destId="{1482837F-090D-4319-9866-4A31D0BE4135}" srcOrd="0" destOrd="0" presId="urn:microsoft.com/office/officeart/2005/8/layout/pList2"/>
    <dgm:cxn modelId="{151690FC-6682-416E-A296-664EFB1140DF}" type="presParOf" srcId="{DB69C169-F105-427A-9501-BE01D33C112E}" destId="{2FD9B8F5-F512-40DB-9BC7-F4E3B4E43083}" srcOrd="0" destOrd="0" presId="urn:microsoft.com/office/officeart/2005/8/layout/pList2"/>
    <dgm:cxn modelId="{DA0A161E-E754-437E-98B2-A7B50695EF68}" type="presParOf" srcId="{DB69C169-F105-427A-9501-BE01D33C112E}" destId="{9C4EE3A5-E2C6-48AD-BCED-923630346533}" srcOrd="1" destOrd="0" presId="urn:microsoft.com/office/officeart/2005/8/layout/pList2"/>
    <dgm:cxn modelId="{5DA47B60-24A6-4BBC-AC3E-30347E9A274D}" type="presParOf" srcId="{9C4EE3A5-E2C6-48AD-BCED-923630346533}" destId="{5FFFD640-4296-4A1E-AB9B-C55BD732F2A4}" srcOrd="0" destOrd="0" presId="urn:microsoft.com/office/officeart/2005/8/layout/pList2"/>
    <dgm:cxn modelId="{38A0640E-C165-4311-833C-47A32774036D}" type="presParOf" srcId="{5FFFD640-4296-4A1E-AB9B-C55BD732F2A4}" destId="{8CE82548-FC1E-478D-B11C-8BEC82AA401E}" srcOrd="0" destOrd="0" presId="urn:microsoft.com/office/officeart/2005/8/layout/pList2"/>
    <dgm:cxn modelId="{AC0088B8-3585-4B1C-ABEA-16A07D2EA1DF}" type="presParOf" srcId="{5FFFD640-4296-4A1E-AB9B-C55BD732F2A4}" destId="{8F1BE306-4CE9-4B8F-BA09-821BC236DD3A}" srcOrd="1" destOrd="0" presId="urn:microsoft.com/office/officeart/2005/8/layout/pList2"/>
    <dgm:cxn modelId="{2D32BC67-65E8-4650-AF04-080634922990}" type="presParOf" srcId="{5FFFD640-4296-4A1E-AB9B-C55BD732F2A4}" destId="{9D2F0DE4-EA74-4734-856C-437E7463DB31}" srcOrd="2" destOrd="0" presId="urn:microsoft.com/office/officeart/2005/8/layout/pList2"/>
    <dgm:cxn modelId="{0B6A65D0-C5B1-4303-9A33-866FF3A05254}" type="presParOf" srcId="{9C4EE3A5-E2C6-48AD-BCED-923630346533}" destId="{1482837F-090D-4319-9866-4A31D0BE4135}" srcOrd="1" destOrd="0" presId="urn:microsoft.com/office/officeart/2005/8/layout/pList2"/>
    <dgm:cxn modelId="{0BAE5B88-435F-4C9F-9CE9-7C17D19C1667}" type="presParOf" srcId="{9C4EE3A5-E2C6-48AD-BCED-923630346533}" destId="{6ABCB670-0028-4777-9708-C2B22F227C7F}" srcOrd="2" destOrd="0" presId="urn:microsoft.com/office/officeart/2005/8/layout/pList2"/>
    <dgm:cxn modelId="{0634AC82-CDD4-4C25-9705-580D866919F1}" type="presParOf" srcId="{6ABCB670-0028-4777-9708-C2B22F227C7F}" destId="{C2671EC8-A682-4953-8AA7-AEF78149D577}" srcOrd="0" destOrd="0" presId="urn:microsoft.com/office/officeart/2005/8/layout/pList2"/>
    <dgm:cxn modelId="{C219FAB9-FD89-4372-B4B5-71253F1AE9F4}" type="presParOf" srcId="{6ABCB670-0028-4777-9708-C2B22F227C7F}" destId="{C141C403-04B8-4A43-9F07-4CBD81E099AE}" srcOrd="1" destOrd="0" presId="urn:microsoft.com/office/officeart/2005/8/layout/pList2"/>
    <dgm:cxn modelId="{9E22DE74-ACAD-436C-95FB-D9D25687DE21}" type="presParOf" srcId="{6ABCB670-0028-4777-9708-C2B22F227C7F}" destId="{B3653819-3680-407A-A8D7-F5507F35BA61}" srcOrd="2" destOrd="0" presId="urn:microsoft.com/office/officeart/2005/8/layout/pList2"/>
    <dgm:cxn modelId="{0A60445D-EF3E-4EA3-B4A2-134619610A0F}" type="presParOf" srcId="{9C4EE3A5-E2C6-48AD-BCED-923630346533}" destId="{22D5AD63-B892-4C6A-91A4-528A82E194EA}" srcOrd="3" destOrd="0" presId="urn:microsoft.com/office/officeart/2005/8/layout/pList2"/>
    <dgm:cxn modelId="{068A003D-F02F-403C-9DE3-1997F4B9A66C}" type="presParOf" srcId="{9C4EE3A5-E2C6-48AD-BCED-923630346533}" destId="{5CF3D740-9CFD-4492-A812-2A6E4A26A5AC}" srcOrd="4" destOrd="0" presId="urn:microsoft.com/office/officeart/2005/8/layout/pList2"/>
    <dgm:cxn modelId="{F37C642E-3436-4EFD-9FF6-E84DDCFA3E2A}" type="presParOf" srcId="{5CF3D740-9CFD-4492-A812-2A6E4A26A5AC}" destId="{E9A849B4-E37A-47A4-BD5A-E9C9CAD38E42}" srcOrd="0" destOrd="0" presId="urn:microsoft.com/office/officeart/2005/8/layout/pList2"/>
    <dgm:cxn modelId="{FC383909-F5D8-4931-AC89-6EB31B34C6A3}" type="presParOf" srcId="{5CF3D740-9CFD-4492-A812-2A6E4A26A5AC}" destId="{F33C8B64-30C9-49BB-B2E2-9D7F6502BC9E}" srcOrd="1" destOrd="0" presId="urn:microsoft.com/office/officeart/2005/8/layout/pList2"/>
    <dgm:cxn modelId="{444D1765-864C-4903-A8D7-2A301883F876}" type="presParOf" srcId="{5CF3D740-9CFD-4492-A812-2A6E4A26A5AC}" destId="{03CE5EE1-3D20-4A3E-8557-1D34E93ACF25}" srcOrd="2" destOrd="0" presId="urn:microsoft.com/office/officeart/2005/8/layout/pList2"/>
    <dgm:cxn modelId="{E621A6EF-5F82-4A95-AF25-33951FBEB720}" type="presParOf" srcId="{9C4EE3A5-E2C6-48AD-BCED-923630346533}" destId="{3D29C71B-E7B3-40CD-BC2C-53DDDB301A86}" srcOrd="5" destOrd="0" presId="urn:microsoft.com/office/officeart/2005/8/layout/pList2"/>
    <dgm:cxn modelId="{C828BDE4-902F-4E64-91F0-EEBE7F84C56D}" type="presParOf" srcId="{9C4EE3A5-E2C6-48AD-BCED-923630346533}" destId="{DC033C00-CA8D-458B-8AE7-4BCB3E67AC77}" srcOrd="6" destOrd="0" presId="urn:microsoft.com/office/officeart/2005/8/layout/pList2"/>
    <dgm:cxn modelId="{705138F2-4BFA-4E4F-8EC4-C8EB60FC9F60}" type="presParOf" srcId="{DC033C00-CA8D-458B-8AE7-4BCB3E67AC77}" destId="{C14C27B6-CC37-4A4A-B2D6-9DBC30E21C8C}" srcOrd="0" destOrd="0" presId="urn:microsoft.com/office/officeart/2005/8/layout/pList2"/>
    <dgm:cxn modelId="{958DF2D2-3D1B-4513-8222-D598FBE68820}" type="presParOf" srcId="{DC033C00-CA8D-458B-8AE7-4BCB3E67AC77}" destId="{864AE5FD-9CA9-4FB9-AFBE-431B7A99E689}" srcOrd="1" destOrd="0" presId="urn:microsoft.com/office/officeart/2005/8/layout/pList2"/>
    <dgm:cxn modelId="{AD88F6AF-2DC3-4870-BE3D-E869F4DF792C}" type="presParOf" srcId="{DC033C00-CA8D-458B-8AE7-4BCB3E67AC77}" destId="{8D3AD79D-62D2-4B41-BD2C-253F44677F3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CA636-2241-41CB-BF00-1183F1590C10}">
      <dsp:nvSpPr>
        <dsp:cNvPr id="0" name=""/>
        <dsp:cNvSpPr/>
      </dsp:nvSpPr>
      <dsp:spPr>
        <a:xfrm>
          <a:off x="3320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1D5B07-86CA-431E-9F99-39998E5CDD71}">
      <dsp:nvSpPr>
        <dsp:cNvPr id="0" name=""/>
        <dsp:cNvSpPr/>
      </dsp:nvSpPr>
      <dsp:spPr>
        <a:xfrm>
          <a:off x="3320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F0475-7B1F-4359-8951-BB9D29876410}">
      <dsp:nvSpPr>
        <dsp:cNvPr id="0" name=""/>
        <dsp:cNvSpPr/>
      </dsp:nvSpPr>
      <dsp:spPr>
        <a:xfrm>
          <a:off x="13326" y="1754380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Porozumienie Paryskie</a:t>
          </a:r>
          <a:endParaRPr lang="en-GB" sz="14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3326" y="1754380"/>
        <a:ext cx="1471399" cy="1471399"/>
      </dsp:txXfrm>
    </dsp:sp>
    <dsp:sp modelId="{77612F94-9569-4108-A201-ED40CF5D1F8D}">
      <dsp:nvSpPr>
        <dsp:cNvPr id="0" name=""/>
        <dsp:cNvSpPr/>
      </dsp:nvSpPr>
      <dsp:spPr>
        <a:xfrm>
          <a:off x="1475458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EC744E-DBED-4A58-A513-9E90BE508EDC}">
      <dsp:nvSpPr>
        <dsp:cNvPr id="0" name=""/>
        <dsp:cNvSpPr/>
      </dsp:nvSpPr>
      <dsp:spPr>
        <a:xfrm>
          <a:off x="1475458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5B572-3DC6-46DE-9DB5-2D20DD599E71}">
      <dsp:nvSpPr>
        <dsp:cNvPr id="0" name=""/>
        <dsp:cNvSpPr/>
      </dsp:nvSpPr>
      <dsp:spPr>
        <a:xfrm>
          <a:off x="1485463" y="1754380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Cele zrównoważonego rozwoju </a:t>
          </a:r>
          <a:r>
            <a:rPr lang="en-GB" sz="1400" kern="12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SDG7</a:t>
          </a:r>
          <a:endParaRPr lang="en-GB" sz="14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485463" y="1754380"/>
        <a:ext cx="1471399" cy="1471399"/>
      </dsp:txXfrm>
    </dsp:sp>
    <dsp:sp modelId="{16CEE905-1F5C-404D-A1D3-047309D7596C}">
      <dsp:nvSpPr>
        <dsp:cNvPr id="0" name=""/>
        <dsp:cNvSpPr/>
      </dsp:nvSpPr>
      <dsp:spPr>
        <a:xfrm>
          <a:off x="2947595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B94BCB-972E-4F80-A5B4-6AEEB0FB79CF}">
      <dsp:nvSpPr>
        <dsp:cNvPr id="0" name=""/>
        <dsp:cNvSpPr/>
      </dsp:nvSpPr>
      <dsp:spPr>
        <a:xfrm>
          <a:off x="2947595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DEA82-D47A-439A-B99F-68319F4BE4D4}">
      <dsp:nvSpPr>
        <dsp:cNvPr id="0" name=""/>
        <dsp:cNvSpPr/>
      </dsp:nvSpPr>
      <dsp:spPr>
        <a:xfrm>
          <a:off x="2957601" y="1754380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UE - Czysta energia dla wszystkich Europejczyków</a:t>
          </a:r>
          <a:endParaRPr lang="en-GB" sz="14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957601" y="1754380"/>
        <a:ext cx="1471399" cy="1471399"/>
      </dsp:txXfrm>
    </dsp:sp>
    <dsp:sp modelId="{4C8078AA-ADAF-4F62-8EE1-BB371278FD70}">
      <dsp:nvSpPr>
        <dsp:cNvPr id="0" name=""/>
        <dsp:cNvSpPr/>
      </dsp:nvSpPr>
      <dsp:spPr>
        <a:xfrm>
          <a:off x="4419732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FB7E12E-EDF5-421C-84A3-115C78A73220}">
      <dsp:nvSpPr>
        <dsp:cNvPr id="0" name=""/>
        <dsp:cNvSpPr/>
      </dsp:nvSpPr>
      <dsp:spPr>
        <a:xfrm>
          <a:off x="4419732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7348-B62D-4C0E-9C62-73B2D4185BF2}">
      <dsp:nvSpPr>
        <dsp:cNvPr id="0" name=""/>
        <dsp:cNvSpPr/>
      </dsp:nvSpPr>
      <dsp:spPr>
        <a:xfrm>
          <a:off x="4429738" y="1754380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latin typeface="Segoe UI" panose="020B0502040204020203" pitchFamily="34" charset="0"/>
              <a:cs typeface="Segoe UI" panose="020B0502040204020203" pitchFamily="34" charset="0"/>
            </a:rPr>
            <a:t>Poprawka z Kigali do Protokołu Montrealskiego</a:t>
          </a:r>
          <a:endParaRPr lang="en-GB" sz="1400" kern="1200" noProof="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29738" y="1754380"/>
        <a:ext cx="1471399" cy="1471399"/>
      </dsp:txXfrm>
    </dsp:sp>
    <dsp:sp modelId="{CAE519A7-AFB9-433F-9F4D-A0E2B66FA571}">
      <dsp:nvSpPr>
        <dsp:cNvPr id="0" name=""/>
        <dsp:cNvSpPr/>
      </dsp:nvSpPr>
      <dsp:spPr>
        <a:xfrm>
          <a:off x="5891870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AE618B2-BF40-499C-B53D-249441632BE8}">
      <dsp:nvSpPr>
        <dsp:cNvPr id="0" name=""/>
        <dsp:cNvSpPr/>
      </dsp:nvSpPr>
      <dsp:spPr>
        <a:xfrm>
          <a:off x="5891870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829BB-2BFA-46F3-B510-0FDC02FAFB68}">
      <dsp:nvSpPr>
        <dsp:cNvPr id="0" name=""/>
        <dsp:cNvSpPr/>
      </dsp:nvSpPr>
      <dsp:spPr>
        <a:xfrm>
          <a:off x="5901875" y="1754380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Porozumienie Burmistrzów na rzecz klimatu i energii</a:t>
          </a:r>
          <a:endParaRPr lang="en-GB" sz="1400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901875" y="1754380"/>
        <a:ext cx="1471399" cy="1471399"/>
      </dsp:txXfrm>
    </dsp:sp>
    <dsp:sp modelId="{6E3D3FD0-0EAB-4079-A335-DE17222E38F7}">
      <dsp:nvSpPr>
        <dsp:cNvPr id="0" name=""/>
        <dsp:cNvSpPr/>
      </dsp:nvSpPr>
      <dsp:spPr>
        <a:xfrm>
          <a:off x="7364007" y="290838"/>
          <a:ext cx="1471399" cy="147139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0E0D4E-B6D3-48A6-9336-D4DD3AF7EA99}">
      <dsp:nvSpPr>
        <dsp:cNvPr id="0" name=""/>
        <dsp:cNvSpPr/>
      </dsp:nvSpPr>
      <dsp:spPr>
        <a:xfrm>
          <a:off x="7364007" y="290838"/>
          <a:ext cx="147" cy="2942798"/>
        </a:xfrm>
        <a:prstGeom prst="line">
          <a:avLst/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799C9-359F-43D8-9A88-1077F5C49B7E}">
      <dsp:nvSpPr>
        <dsp:cNvPr id="0" name=""/>
        <dsp:cNvSpPr/>
      </dsp:nvSpPr>
      <dsp:spPr>
        <a:xfrm>
          <a:off x="7364007" y="1762237"/>
          <a:ext cx="1471399" cy="147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Europejski Zielony Ład, Fala renowacji</a:t>
          </a:r>
          <a:endParaRPr lang="en-US" sz="14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364007" y="1762237"/>
        <a:ext cx="1471399" cy="14713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229600" cy="2592287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600377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4537" y="64537"/>
        <a:ext cx="8100526" cy="2463213"/>
      </dsp:txXfrm>
    </dsp:sp>
    <dsp:sp modelId="{17B82614-C3C6-8142-A724-BA65A250A383}">
      <dsp:nvSpPr>
        <dsp:cNvPr id="0" name=""/>
        <dsp:cNvSpPr/>
      </dsp:nvSpPr>
      <dsp:spPr>
        <a:xfrm>
          <a:off x="205740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Segoe UI" panose="020B0502040204020203" pitchFamily="34" charset="0"/>
              <a:cs typeface="Segoe UI" panose="020B0502040204020203" pitchFamily="34" charset="0"/>
            </a:rPr>
            <a:t>Władze państwowe i UE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1615" y="1202404"/>
        <a:ext cx="1859875" cy="1094779"/>
      </dsp:txXfrm>
    </dsp:sp>
    <dsp:sp modelId="{B3D31B4F-9A66-2E46-A150-0F8A1A7828E0}">
      <dsp:nvSpPr>
        <dsp:cNvPr id="0" name=""/>
        <dsp:cNvSpPr/>
      </dsp:nvSpPr>
      <dsp:spPr>
        <a:xfrm>
          <a:off x="2167864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Segoe UI" panose="020B0502040204020203" pitchFamily="34" charset="0"/>
              <a:cs typeface="Segoe UI" panose="020B0502040204020203" pitchFamily="34" charset="0"/>
            </a:rPr>
            <a:t>Agencje energetyczne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203739" y="1202404"/>
        <a:ext cx="1859875" cy="1094779"/>
      </dsp:txXfrm>
    </dsp:sp>
    <dsp:sp modelId="{B7BB89B1-E69D-214E-B6CE-2DDB4DD7C4AB}">
      <dsp:nvSpPr>
        <dsp:cNvPr id="0" name=""/>
        <dsp:cNvSpPr/>
      </dsp:nvSpPr>
      <dsp:spPr>
        <a:xfrm>
          <a:off x="4129989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Segoe UI" panose="020B0502040204020203" pitchFamily="34" charset="0"/>
              <a:cs typeface="Segoe UI" panose="020B0502040204020203" pitchFamily="34" charset="0"/>
            </a:rPr>
            <a:t>Projektanci i konsultanci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65864" y="1202404"/>
        <a:ext cx="1859875" cy="1094779"/>
      </dsp:txXfrm>
    </dsp:sp>
    <dsp:sp modelId="{362ADD21-0B14-3C44-91E9-C856E85AC3C3}">
      <dsp:nvSpPr>
        <dsp:cNvPr id="0" name=""/>
        <dsp:cNvSpPr/>
      </dsp:nvSpPr>
      <dsp:spPr>
        <a:xfrm>
          <a:off x="6092114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Środowiska naukowe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27989" y="1202404"/>
        <a:ext cx="1859875" cy="10947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229600" cy="2592287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600377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4537" y="64537"/>
        <a:ext cx="8100526" cy="2463213"/>
      </dsp:txXfrm>
    </dsp:sp>
    <dsp:sp modelId="{17B82614-C3C6-8142-A724-BA65A250A383}">
      <dsp:nvSpPr>
        <dsp:cNvPr id="0" name=""/>
        <dsp:cNvSpPr/>
      </dsp:nvSpPr>
      <dsp:spPr>
        <a:xfrm>
          <a:off x="205740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+mn-lt"/>
            </a:rPr>
            <a:t>Władze lokalne i regionalne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1615" y="1202404"/>
        <a:ext cx="1859875" cy="1094779"/>
      </dsp:txXfrm>
    </dsp:sp>
    <dsp:sp modelId="{B3D31B4F-9A66-2E46-A150-0F8A1A7828E0}">
      <dsp:nvSpPr>
        <dsp:cNvPr id="0" name=""/>
        <dsp:cNvSpPr/>
      </dsp:nvSpPr>
      <dsp:spPr>
        <a:xfrm>
          <a:off x="2167864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+mn-lt"/>
            </a:rPr>
            <a:t>Zakłady energetyczne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203739" y="1202404"/>
        <a:ext cx="1859875" cy="1094779"/>
      </dsp:txXfrm>
    </dsp:sp>
    <dsp:sp modelId="{B7BB89B1-E69D-214E-B6CE-2DDB4DD7C4AB}">
      <dsp:nvSpPr>
        <dsp:cNvPr id="0" name=""/>
        <dsp:cNvSpPr/>
      </dsp:nvSpPr>
      <dsp:spPr>
        <a:xfrm>
          <a:off x="4129989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Inwestorzy i deweloperzy nieruchomości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65864" y="1202404"/>
        <a:ext cx="1859875" cy="1094779"/>
      </dsp:txXfrm>
    </dsp:sp>
    <dsp:sp modelId="{362ADD21-0B14-3C44-91E9-C856E85AC3C3}">
      <dsp:nvSpPr>
        <dsp:cNvPr id="0" name=""/>
        <dsp:cNvSpPr/>
      </dsp:nvSpPr>
      <dsp:spPr>
        <a:xfrm>
          <a:off x="6092114" y="1166529"/>
          <a:ext cx="1931625" cy="1166529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Klienci z sektorów mieszkaniowego, komercyjnego i przemysłowego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27989" y="1202404"/>
        <a:ext cx="1859875" cy="10947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712968" cy="2996951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1850201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4611" y="74611"/>
        <a:ext cx="8563746" cy="2847729"/>
      </dsp:txXfrm>
    </dsp:sp>
    <dsp:sp modelId="{17B82614-C3C6-8142-A724-BA65A250A383}">
      <dsp:nvSpPr>
        <dsp:cNvPr id="0" name=""/>
        <dsp:cNvSpPr/>
      </dsp:nvSpPr>
      <dsp:spPr>
        <a:xfrm>
          <a:off x="217824" y="1348627"/>
          <a:ext cx="4102284" cy="1348627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cs typeface="Segoe UI" panose="020B0502040204020203" pitchFamily="34" charset="0"/>
            </a:rPr>
            <a:t>Możliwość wykupienia dodatkowych usług oferowanych przez ekspertów za minimalną opłatę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9299" y="1390102"/>
        <a:ext cx="4019334" cy="1265677"/>
      </dsp:txXfrm>
    </dsp:sp>
    <dsp:sp modelId="{DD0A29BD-1AC1-4C95-A343-BFF58CA6BAB1}">
      <dsp:nvSpPr>
        <dsp:cNvPr id="0" name=""/>
        <dsp:cNvSpPr/>
      </dsp:nvSpPr>
      <dsp:spPr>
        <a:xfrm>
          <a:off x="4384881" y="1348627"/>
          <a:ext cx="4102284" cy="1348627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Możliwość wyboru funkcji w zależności od potrzeb (podstawowe lub </a:t>
          </a:r>
          <a:r>
            <a:rPr lang="pl-PL" sz="1600" b="0" i="0" kern="1200" dirty="0" err="1">
              <a:latin typeface="Segoe UI" panose="020B0502040204020203" pitchFamily="34" charset="0"/>
              <a:cs typeface="Segoe UI" panose="020B0502040204020203" pitchFamily="34" charset="0"/>
            </a:rPr>
            <a:t>premium</a:t>
          </a:r>
          <a:r>
            <a:rPr lang="pl-PL" sz="16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426356" y="1390102"/>
        <a:ext cx="4019334" cy="12656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C4F03-8F75-0846-8F51-D27523085F69}">
      <dsp:nvSpPr>
        <dsp:cNvPr id="0" name=""/>
        <dsp:cNvSpPr/>
      </dsp:nvSpPr>
      <dsp:spPr>
        <a:xfrm>
          <a:off x="0" y="0"/>
          <a:ext cx="8712968" cy="2808312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1733743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2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9915" y="69915"/>
        <a:ext cx="8573138" cy="2668482"/>
      </dsp:txXfrm>
    </dsp:sp>
    <dsp:sp modelId="{17B82614-C3C6-8142-A724-BA65A250A383}">
      <dsp:nvSpPr>
        <dsp:cNvPr id="0" name=""/>
        <dsp:cNvSpPr/>
      </dsp:nvSpPr>
      <dsp:spPr>
        <a:xfrm>
          <a:off x="217824" y="1263740"/>
          <a:ext cx="2728120" cy="1263740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cs typeface="Segoe UI" panose="020B0502040204020203" pitchFamily="34" charset="0"/>
            </a:rPr>
            <a:t>Dostęp do kodu źródłowego</a:t>
          </a:r>
          <a:r>
            <a:rPr lang="de-DE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​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6688" y="1302604"/>
        <a:ext cx="2650392" cy="1186012"/>
      </dsp:txXfrm>
    </dsp:sp>
    <dsp:sp modelId="{B3D31B4F-9A66-2E46-A150-0F8A1A7828E0}">
      <dsp:nvSpPr>
        <dsp:cNvPr id="0" name=""/>
        <dsp:cNvSpPr/>
      </dsp:nvSpPr>
      <dsp:spPr>
        <a:xfrm>
          <a:off x="2989020" y="1263740"/>
          <a:ext cx="2728120" cy="1263740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cs typeface="Segoe UI" panose="020B0502040204020203" pitchFamily="34" charset="0"/>
            </a:rPr>
            <a:t>Darmowe materiały szkoleniowe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027884" y="1302604"/>
        <a:ext cx="2650392" cy="1186012"/>
      </dsp:txXfrm>
    </dsp:sp>
    <dsp:sp modelId="{B7BB89B1-E69D-214E-B6CE-2DDB4DD7C4AB}">
      <dsp:nvSpPr>
        <dsp:cNvPr id="0" name=""/>
        <dsp:cNvSpPr/>
      </dsp:nvSpPr>
      <dsp:spPr>
        <a:xfrm>
          <a:off x="5760216" y="1263740"/>
          <a:ext cx="2728120" cy="1263740"/>
        </a:xfrm>
        <a:prstGeom prst="roundRect">
          <a:avLst>
            <a:gd name="adj" fmla="val 10500"/>
          </a:avLst>
        </a:prstGeom>
        <a:solidFill>
          <a:schemeClr val="bg2"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Funkcje narzędzia wypracowane z środków publiczny dostępne za darmo na platformie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799080" y="1302604"/>
        <a:ext cx="2650392" cy="118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713B9-85C8-0346-9F8C-1A2E6DBAAF9B}">
      <dsp:nvSpPr>
        <dsp:cNvPr id="0" name=""/>
        <dsp:cNvSpPr/>
      </dsp:nvSpPr>
      <dsp:spPr>
        <a:xfrm>
          <a:off x="1945069" y="1763995"/>
          <a:ext cx="1913497" cy="19138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0FEAD-B143-3744-98C3-4586771AC6DC}">
      <dsp:nvSpPr>
        <dsp:cNvPr id="0" name=""/>
        <dsp:cNvSpPr/>
      </dsp:nvSpPr>
      <dsp:spPr>
        <a:xfrm>
          <a:off x="3165583" y="354639"/>
          <a:ext cx="568294" cy="567929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1FDD0-0601-1248-A7B8-9E973396B853}">
      <dsp:nvSpPr>
        <dsp:cNvPr id="0" name=""/>
        <dsp:cNvSpPr/>
      </dsp:nvSpPr>
      <dsp:spPr>
        <a:xfrm>
          <a:off x="2018603" y="1837437"/>
          <a:ext cx="1767227" cy="17669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D0B18-FF71-704F-BF8A-476458687FA0}">
      <dsp:nvSpPr>
        <dsp:cNvPr id="0" name=""/>
        <dsp:cNvSpPr/>
      </dsp:nvSpPr>
      <dsp:spPr>
        <a:xfrm>
          <a:off x="3997642" y="2125556"/>
          <a:ext cx="1001508" cy="1001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FA628-035C-1545-BE5A-71E46F525847}">
      <dsp:nvSpPr>
        <dsp:cNvPr id="0" name=""/>
        <dsp:cNvSpPr/>
      </dsp:nvSpPr>
      <dsp:spPr>
        <a:xfrm>
          <a:off x="4056790" y="2184708"/>
          <a:ext cx="883214" cy="8832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93F42-7B59-554B-B5EB-BEBFB93DC763}">
      <dsp:nvSpPr>
        <dsp:cNvPr id="0" name=""/>
        <dsp:cNvSpPr/>
      </dsp:nvSpPr>
      <dsp:spPr>
        <a:xfrm>
          <a:off x="3605991" y="712212"/>
          <a:ext cx="1283657" cy="1284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7EA63-A0F0-594B-A499-9A873F71B446}">
      <dsp:nvSpPr>
        <dsp:cNvPr id="0" name=""/>
        <dsp:cNvSpPr/>
      </dsp:nvSpPr>
      <dsp:spPr>
        <a:xfrm>
          <a:off x="4679436" y="396843"/>
          <a:ext cx="420425" cy="420713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2845D-4BE4-4944-9A6E-D7706C3DA1C8}">
      <dsp:nvSpPr>
        <dsp:cNvPr id="0" name=""/>
        <dsp:cNvSpPr/>
      </dsp:nvSpPr>
      <dsp:spPr>
        <a:xfrm>
          <a:off x="5004556" y="3096343"/>
          <a:ext cx="315719" cy="315368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469E2-5612-1441-84B8-094AA519873B}">
      <dsp:nvSpPr>
        <dsp:cNvPr id="0" name=""/>
        <dsp:cNvSpPr/>
      </dsp:nvSpPr>
      <dsp:spPr>
        <a:xfrm>
          <a:off x="3673930" y="780004"/>
          <a:ext cx="1148578" cy="114848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5E8DC-8DC7-7040-903B-D31129AF38BD}">
      <dsp:nvSpPr>
        <dsp:cNvPr id="0" name=""/>
        <dsp:cNvSpPr/>
      </dsp:nvSpPr>
      <dsp:spPr>
        <a:xfrm>
          <a:off x="52353" y="780004"/>
          <a:ext cx="2839873" cy="922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Ciepło systemowe ma potencjał do zapewnienia ponad 50% zapotrzebowania energii na ogrzewanie w ekonomiczny sposób</a:t>
          </a:r>
          <a:endParaRPr lang="x-none" sz="1600" b="1" kern="1200" dirty="0"/>
        </a:p>
      </dsp:txBody>
      <dsp:txXfrm>
        <a:off x="52353" y="780004"/>
        <a:ext cx="2839873" cy="922179"/>
      </dsp:txXfrm>
    </dsp:sp>
    <dsp:sp modelId="{595B8B6B-405C-CC4B-BE37-D1B93D2A4BBF}">
      <dsp:nvSpPr>
        <dsp:cNvPr id="0" name=""/>
        <dsp:cNvSpPr/>
      </dsp:nvSpPr>
      <dsp:spPr>
        <a:xfrm>
          <a:off x="5312814" y="2572785"/>
          <a:ext cx="2532059" cy="883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Ciepło systemowe jest najbardziej ekonomicznym i technicznie wykonalnym rozwiązaniem dla większości miejskich regionów</a:t>
          </a:r>
          <a:endParaRPr lang="en-US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312814" y="2572785"/>
        <a:ext cx="2532059" cy="883298"/>
      </dsp:txXfrm>
    </dsp:sp>
    <dsp:sp modelId="{F3CD2091-4873-3449-BB56-AF4408DFD417}">
      <dsp:nvSpPr>
        <dsp:cNvPr id="0" name=""/>
        <dsp:cNvSpPr/>
      </dsp:nvSpPr>
      <dsp:spPr>
        <a:xfrm>
          <a:off x="5100661" y="780004"/>
          <a:ext cx="2839873" cy="114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Rozwój sieci ciepłowniczych jest istotny dla zwiększenia elastyczności i wzrostu wykorzystania energii źródeł odnawialnych </a:t>
          </a:r>
          <a:endParaRPr lang="en-US" sz="16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100661" y="780004"/>
        <a:ext cx="2839873" cy="11484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54BDE-CBC4-4285-A976-8208BEABAD5C}">
      <dsp:nvSpPr>
        <dsp:cNvPr id="0" name=""/>
        <dsp:cNvSpPr/>
      </dsp:nvSpPr>
      <dsp:spPr>
        <a:xfrm>
          <a:off x="0" y="0"/>
          <a:ext cx="7128792" cy="1762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Zużycie energii na cele klimatyzacji pomieszczeń rośnie szybciej niż inne sposoby użytkowania energii w budynkach</a:t>
          </a:r>
          <a:r>
            <a:rPr lang="en-US" sz="2000" kern="1200" dirty="0">
              <a:latin typeface="Segoe UI" panose="020B0502040204020203" pitchFamily="34" charset="0"/>
              <a:cs typeface="Segoe UI" panose="020B0502040204020203" pitchFamily="34" charset="0"/>
            </a:rPr>
            <a:t>,</a:t>
          </a: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pl-PL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zwiększając ponad trzykrotnie wartość od 1990 do 2016</a:t>
          </a: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r>
            <a:rPr lang="en-US" sz="2000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endParaRPr lang="x-none" sz="2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02040" y="0"/>
        <a:ext cx="5526751" cy="1762824"/>
      </dsp:txXfrm>
    </dsp:sp>
    <dsp:sp modelId="{D88031BD-9267-44D9-96F7-27A2C31CE30C}">
      <dsp:nvSpPr>
        <dsp:cNvPr id="0" name=""/>
        <dsp:cNvSpPr/>
      </dsp:nvSpPr>
      <dsp:spPr>
        <a:xfrm>
          <a:off x="176282" y="176282"/>
          <a:ext cx="1425758" cy="14102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35A24-9614-4D0C-8ACC-379819278235}">
      <dsp:nvSpPr>
        <dsp:cNvPr id="0" name=""/>
        <dsp:cNvSpPr/>
      </dsp:nvSpPr>
      <dsp:spPr>
        <a:xfrm>
          <a:off x="0" y="1939107"/>
          <a:ext cx="7128792" cy="1762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Wzrastające zapotrzebowanie na chłodzenie pomieszczeń już teraz </a:t>
          </a:r>
          <a:r>
            <a:rPr lang="pl-PL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wpływa na systemy energii elektrycznej</a:t>
          </a: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 w wielu krajach, równolegle przyczyniając się do </a:t>
          </a:r>
          <a:r>
            <a:rPr lang="pl-PL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wzrostu emisji</a:t>
          </a:r>
          <a:r>
            <a:rPr lang="pl-PL" sz="2000" kern="1200" dirty="0">
              <a:latin typeface="Segoe UI" panose="020B0502040204020203" pitchFamily="34" charset="0"/>
              <a:cs typeface="Segoe UI" panose="020B0502040204020203" pitchFamily="34" charset="0"/>
            </a:rPr>
            <a:t>.</a:t>
          </a:r>
          <a:endParaRPr lang="x-none" sz="20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602040" y="1939107"/>
        <a:ext cx="5526751" cy="1762824"/>
      </dsp:txXfrm>
    </dsp:sp>
    <dsp:sp modelId="{602A89DE-E90D-4963-A6FA-DF167F3E3262}">
      <dsp:nvSpPr>
        <dsp:cNvPr id="0" name=""/>
        <dsp:cNvSpPr/>
      </dsp:nvSpPr>
      <dsp:spPr>
        <a:xfrm>
          <a:off x="176282" y="2115389"/>
          <a:ext cx="1425758" cy="14102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77B89E-6E34-4ACA-8160-5048369C0E87}">
      <dsp:nvSpPr>
        <dsp:cNvPr id="0" name=""/>
        <dsp:cNvSpPr/>
      </dsp:nvSpPr>
      <dsp:spPr>
        <a:xfrm>
          <a:off x="0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Redukcja emisji gazów cieplarnianych</a:t>
          </a:r>
          <a:endParaRPr lang="x-none" sz="2000" b="1" kern="1200" dirty="0"/>
        </a:p>
      </dsp:txBody>
      <dsp:txXfrm>
        <a:off x="0" y="613217"/>
        <a:ext cx="2182742" cy="1309645"/>
      </dsp:txXfrm>
    </dsp:sp>
    <dsp:sp modelId="{0891C1E7-B217-436D-9090-465210B7C0D7}">
      <dsp:nvSpPr>
        <dsp:cNvPr id="0" name=""/>
        <dsp:cNvSpPr/>
      </dsp:nvSpPr>
      <dsp:spPr>
        <a:xfrm>
          <a:off x="2401016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u="none" strike="noStrike" kern="1200" baseline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jakości powietrza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01016" y="613217"/>
        <a:ext cx="2182742" cy="1309645"/>
      </dsp:txXfrm>
    </dsp:sp>
    <dsp:sp modelId="{7FBA4456-7920-474B-BB0F-8BC5E2FDFD58}">
      <dsp:nvSpPr>
        <dsp:cNvPr id="0" name=""/>
        <dsp:cNvSpPr/>
      </dsp:nvSpPr>
      <dsp:spPr>
        <a:xfrm>
          <a:off x="4802033" y="61321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efektywności energetycznej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02033" y="613217"/>
        <a:ext cx="2182742" cy="1309645"/>
      </dsp:txXfrm>
    </dsp:sp>
    <dsp:sp modelId="{CA8D5E3B-3E8A-4374-AE51-E445B9EB1BCD}">
      <dsp:nvSpPr>
        <dsp:cNvPr id="0" name=""/>
        <dsp:cNvSpPr/>
      </dsp:nvSpPr>
      <dsp:spPr>
        <a:xfrm>
          <a:off x="0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Użycie lokalnych i odnawialnych źródeł energii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141137"/>
        <a:ext cx="2182742" cy="1309645"/>
      </dsp:txXfrm>
    </dsp:sp>
    <dsp:sp modelId="{87C87B73-4A66-46DE-919B-FBF86B84CCB4}">
      <dsp:nvSpPr>
        <dsp:cNvPr id="0" name=""/>
        <dsp:cNvSpPr/>
      </dsp:nvSpPr>
      <dsp:spPr>
        <a:xfrm>
          <a:off x="2401016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Niezawodność i dostęp do energii</a:t>
          </a:r>
          <a:endParaRPr lang="en-US" sz="20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01016" y="2141137"/>
        <a:ext cx="2182742" cy="1309645"/>
      </dsp:txXfrm>
    </dsp:sp>
    <dsp:sp modelId="{6591B936-7588-43FB-9EA6-7095F1611062}">
      <dsp:nvSpPr>
        <dsp:cNvPr id="0" name=""/>
        <dsp:cNvSpPr/>
      </dsp:nvSpPr>
      <dsp:spPr>
        <a:xfrm>
          <a:off x="4802033" y="2141137"/>
          <a:ext cx="2182742" cy="13096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Zielona gospodarka </a:t>
          </a:r>
          <a:r>
            <a:rPr lang="en-US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</a:t>
          </a:r>
          <a:r>
            <a:rPr lang="pl-PL" sz="18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tworzenie miejsc pracy, inwestycje </a:t>
          </a:r>
          <a:r>
            <a:rPr lang="pl-PL" sz="1800" kern="1200" dirty="0" err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itp</a:t>
          </a:r>
          <a:r>
            <a:rPr lang="en-US" sz="1800" kern="12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18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02033" y="2141137"/>
        <a:ext cx="2182742" cy="13096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ADEA8-866B-4E88-961B-97891588C425}">
      <dsp:nvSpPr>
        <dsp:cNvPr id="0" name=""/>
        <dsp:cNvSpPr/>
      </dsp:nvSpPr>
      <dsp:spPr>
        <a:xfrm>
          <a:off x="2471378" y="50495"/>
          <a:ext cx="2773748" cy="1913059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Efektywne planowanie często wymaga odpowiednio </a:t>
          </a:r>
          <a:r>
            <a:rPr lang="pl-PL" sz="14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wykwalifikowanych pracowników </a:t>
          </a: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bądź usług z zewnątrz</a:t>
          </a:r>
          <a:endParaRPr lang="en-GB" sz="1400" b="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64766" y="143883"/>
        <a:ext cx="2586972" cy="1726283"/>
      </dsp:txXfrm>
    </dsp:sp>
    <dsp:sp modelId="{81BC4917-442F-47CE-BFD7-EA173FDA4E3E}">
      <dsp:nvSpPr>
        <dsp:cNvPr id="0" name=""/>
        <dsp:cNvSpPr/>
      </dsp:nvSpPr>
      <dsp:spPr>
        <a:xfrm>
          <a:off x="2465553" y="2008759"/>
          <a:ext cx="2773748" cy="1913059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Planowanie sieci DHC często wiąże się z </a:t>
          </a:r>
          <a:r>
            <a:rPr lang="pl-PL" sz="14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wysokimi kosztami początkowymi</a:t>
          </a: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, zwłaszcza przy iteratywnym procesie szukania optymalnych rozwiązań</a:t>
          </a:r>
          <a:endParaRPr lang="de-DE" sz="1400" b="0" kern="1200" dirty="0">
            <a:solidFill>
              <a:schemeClr val="tx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558941" y="2102147"/>
        <a:ext cx="2586972" cy="172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353FF-ED1D-4A3A-9F4E-0BDCD3995D20}">
      <dsp:nvSpPr>
        <dsp:cNvPr id="0" name=""/>
        <dsp:cNvSpPr/>
      </dsp:nvSpPr>
      <dsp:spPr>
        <a:xfrm>
          <a:off x="2517572" y="50495"/>
          <a:ext cx="2825593" cy="1913059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Brak danych </a:t>
          </a: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dotyczących zapotrzebowania na energię na poziomie lokalnym i/lub poziomie budynku często generuje opóźnienia podczas planowania</a:t>
          </a:r>
          <a:endParaRPr lang="en-GB" sz="1400" b="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10960" y="143883"/>
        <a:ext cx="2638817" cy="1726283"/>
      </dsp:txXfrm>
    </dsp:sp>
    <dsp:sp modelId="{885A92FD-9670-4C35-AB7E-21AD2D21FAA6}">
      <dsp:nvSpPr>
        <dsp:cNvPr id="0" name=""/>
        <dsp:cNvSpPr/>
      </dsp:nvSpPr>
      <dsp:spPr>
        <a:xfrm>
          <a:off x="2517572" y="2008807"/>
          <a:ext cx="2825593" cy="1913059"/>
        </a:xfrm>
        <a:prstGeom prst="roundRect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Wybranie najlepszej możliwej trasy poprowadzenia instalacji ciepłowniczej spośród </a:t>
          </a:r>
          <a:r>
            <a:rPr lang="pl-PL" sz="14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nieskończonej liczby możliwości </a:t>
          </a:r>
          <a:r>
            <a:rPr lang="pl-PL" sz="1400" b="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wymaga czasu i ciężkiej pracy</a:t>
          </a:r>
          <a:endParaRPr lang="en-GB" sz="1400" b="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10960" y="2102195"/>
        <a:ext cx="2638817" cy="172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127D5-31A3-403F-B1AE-3D8652FA2521}">
      <dsp:nvSpPr>
        <dsp:cNvPr id="0" name=""/>
        <dsp:cNvSpPr/>
      </dsp:nvSpPr>
      <dsp:spPr>
        <a:xfrm>
          <a:off x="2350341" y="43"/>
          <a:ext cx="2644133" cy="172112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Rzetelny i niezawodny </a:t>
          </a:r>
          <a:r>
            <a:rPr lang="pl-PL" sz="15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informacje dotyczące zapotrzebowania na energię i jej dostępnych źródeł w zasięgu ręki!</a:t>
          </a:r>
          <a:endParaRPr lang="en-GB" sz="15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4359" y="84061"/>
        <a:ext cx="2476097" cy="1553088"/>
      </dsp:txXfrm>
    </dsp:sp>
    <dsp:sp modelId="{D16A2656-BEF9-4A64-B98B-2124A63A8D7E}">
      <dsp:nvSpPr>
        <dsp:cNvPr id="0" name=""/>
        <dsp:cNvSpPr/>
      </dsp:nvSpPr>
      <dsp:spPr>
        <a:xfrm>
          <a:off x="2350341" y="1807223"/>
          <a:ext cx="2644133" cy="172112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Krótko i zwięźle </a:t>
          </a:r>
          <a:r>
            <a:rPr lang="pl-PL" sz="15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przygotowanie do kompleksowego studium wykonalności w krótkim czasie</a:t>
          </a:r>
          <a:endParaRPr lang="en-GB" sz="15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34359" y="1891241"/>
        <a:ext cx="2476097" cy="15530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F046-2EF2-492D-9B54-1B2B8BE7FDD2}">
      <dsp:nvSpPr>
        <dsp:cNvPr id="0" name=""/>
        <dsp:cNvSpPr/>
      </dsp:nvSpPr>
      <dsp:spPr>
        <a:xfrm>
          <a:off x="2373383" y="43"/>
          <a:ext cx="2670056" cy="172112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Ukierunkowany i skuteczny </a:t>
          </a:r>
          <a:r>
            <a:rPr lang="pl-PL" sz="14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możliwości wielu kryteriów optymalizacji wykorzystania sprawnych źródłach konwencjonalnych i odnawialnych w potencjalnych i istniejących instalacjach</a:t>
          </a:r>
          <a:endParaRPr lang="en-GB" sz="14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57401" y="84061"/>
        <a:ext cx="2502020" cy="1553088"/>
      </dsp:txXfrm>
    </dsp:sp>
    <dsp:sp modelId="{722EC6FB-0E13-4AE1-B429-26275EC1A533}">
      <dsp:nvSpPr>
        <dsp:cNvPr id="0" name=""/>
        <dsp:cNvSpPr/>
      </dsp:nvSpPr>
      <dsp:spPr>
        <a:xfrm>
          <a:off x="2373383" y="1807224"/>
          <a:ext cx="2670056" cy="1721124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Angażujący i aktywizujący </a:t>
          </a:r>
          <a:r>
            <a:rPr lang="pl-PL" sz="15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– budowanie wewnętrznych kompetencji, niezależnie od zewnętrznego doradztwa</a:t>
          </a:r>
          <a:endParaRPr lang="en-GB" sz="15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457401" y="1891242"/>
        <a:ext cx="2502020" cy="15530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9B8F5-F512-40DB-9BC7-F4E3B4E43083}">
      <dsp:nvSpPr>
        <dsp:cNvPr id="0" name=""/>
        <dsp:cNvSpPr/>
      </dsp:nvSpPr>
      <dsp:spPr>
        <a:xfrm>
          <a:off x="0" y="248437"/>
          <a:ext cx="8229600" cy="1911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F0DE4-EA74-4734-856C-437E7463DB31}">
      <dsp:nvSpPr>
        <dsp:cNvPr id="0" name=""/>
        <dsp:cNvSpPr/>
      </dsp:nvSpPr>
      <dsp:spPr>
        <a:xfrm>
          <a:off x="249154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82548-FC1E-478D-B11C-8BEC82AA401E}">
      <dsp:nvSpPr>
        <dsp:cNvPr id="0" name=""/>
        <dsp:cNvSpPr/>
      </dsp:nvSpPr>
      <dsp:spPr>
        <a:xfrm rot="10800000">
          <a:off x="249154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Rozbudowa istniejących sieci ciepłowniczych i chłodniczych, by  zidentyfikować budynki, ulice lub dzielnice najlepsze do włączenia do sieci</a:t>
          </a:r>
          <a:endParaRPr lang="en-US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304448" y="2289854"/>
        <a:ext cx="1687386" cy="1849317"/>
      </dsp:txXfrm>
    </dsp:sp>
    <dsp:sp modelId="{B3653819-3680-407A-A8D7-F5507F35BA61}">
      <dsp:nvSpPr>
        <dsp:cNvPr id="0" name=""/>
        <dsp:cNvSpPr/>
      </dsp:nvSpPr>
      <dsp:spPr>
        <a:xfrm>
          <a:off x="2226926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1EC8-A682-4953-8AA7-AEF78149D577}">
      <dsp:nvSpPr>
        <dsp:cNvPr id="0" name=""/>
        <dsp:cNvSpPr/>
      </dsp:nvSpPr>
      <dsp:spPr>
        <a:xfrm rot="10800000">
          <a:off x="2226926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Określenie lokalnego zapotrzebowania na energię dla znanych źródeł energii i znalezienie najlepszej trasy dla rurociągów</a:t>
          </a:r>
          <a:endParaRPr lang="en-GB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2282220" y="2289854"/>
        <a:ext cx="1687386" cy="1849317"/>
      </dsp:txXfrm>
    </dsp:sp>
    <dsp:sp modelId="{03CE5EE1-3D20-4A3E-8557-1D34E93ACF25}">
      <dsp:nvSpPr>
        <dsp:cNvPr id="0" name=""/>
        <dsp:cNvSpPr/>
      </dsp:nvSpPr>
      <dsp:spPr>
        <a:xfrm>
          <a:off x="4204698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849B4-E37A-47A4-BD5A-E9C9CAD38E42}">
      <dsp:nvSpPr>
        <dsp:cNvPr id="0" name=""/>
        <dsp:cNvSpPr/>
      </dsp:nvSpPr>
      <dsp:spPr>
        <a:xfrm rot="10800000">
          <a:off x="4204698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i="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Optymalizacja sieci między znanymi źródłami energii i zapotrzebowaniem. Poszukiwane jest optymalne rozwiązanie, które odpowiada dostępnym źródłom energii i zapotrzebowaniu</a:t>
          </a:r>
          <a:endParaRPr lang="en-US" sz="11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4259992" y="2289854"/>
        <a:ext cx="1687386" cy="1849317"/>
      </dsp:txXfrm>
    </dsp:sp>
    <dsp:sp modelId="{8D3AD79D-62D2-4B41-BD2C-253F44677F3B}">
      <dsp:nvSpPr>
        <dsp:cNvPr id="0" name=""/>
        <dsp:cNvSpPr/>
      </dsp:nvSpPr>
      <dsp:spPr>
        <a:xfrm>
          <a:off x="6182470" y="416926"/>
          <a:ext cx="1797974" cy="14019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C27B6-CC37-4A4A-B2D6-9DBC30E21C8C}">
      <dsp:nvSpPr>
        <dsp:cNvPr id="0" name=""/>
        <dsp:cNvSpPr/>
      </dsp:nvSpPr>
      <dsp:spPr>
        <a:xfrm rot="10800000">
          <a:off x="6182470" y="2289854"/>
          <a:ext cx="1797974" cy="190461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Dostarczenie zoptymalizowanych rozwiązań DHC przy rozważaniu redukcji zapotrzebowania na energię, uwzględniając rozwiązania sieciowe i nie sieciowe</a:t>
          </a:r>
          <a:endParaRPr lang="en-US" sz="1200" kern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6237764" y="2289854"/>
        <a:ext cx="1687386" cy="1849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721B7-93E6-41CD-943F-A8AFF8672BDB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784D8-96E9-41C4-8407-1456AE140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6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Whats</a:t>
            </a:r>
            <a:r>
              <a:rPr lang="en-GB" dirty="0"/>
              <a:t> keeping energy planner</a:t>
            </a:r>
            <a:r>
              <a:rPr lang="en-GB" baseline="0" dirty="0"/>
              <a:t>s and local authorities from rolling out DHC solutions?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Czy czegoś brakuje, czy coś się nie zgadza</a:t>
            </a:r>
            <a:r>
              <a:rPr lang="de-DE" dirty="0"/>
              <a:t>?</a:t>
            </a:r>
            <a:r>
              <a:rPr lang="pl-PL" dirty="0"/>
              <a:t> Jakie są najczęstsze problemy osób odpowiedzialnych za planowanie sektorze energetycznym</a:t>
            </a:r>
            <a:r>
              <a:rPr lang="de-DE" baseline="0" dirty="0"/>
              <a:t>?</a:t>
            </a:r>
            <a:r>
              <a:rPr lang="de-DE" dirty="0"/>
              <a:t> </a:t>
            </a:r>
            <a:r>
              <a:rPr lang="pl-PL" dirty="0"/>
              <a:t>Z udziałem publiczności</a:t>
            </a:r>
            <a:r>
              <a:rPr lang="de-DE" dirty="0"/>
              <a:t>: </a:t>
            </a:r>
          </a:p>
          <a:p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lanowanie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rozwoju rejonowego systemu grzewczego i klimatyzacji jest skomplikowane, i lokalne władze często nie mają możliwości przeprowadzić go samodzielnie w biurze.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znaczy, że może być to proces drogi i czasochłonny, a oprócz tego też mało przejrzysty.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Czy czegoś brakuje, czy coś się nie zgadza</a:t>
            </a:r>
            <a:r>
              <a:rPr lang="de-DE" dirty="0"/>
              <a:t>?</a:t>
            </a:r>
            <a:r>
              <a:rPr lang="pl-PL" dirty="0"/>
              <a:t> Jakie są najczęstsze problemy osób odpowiedzialnych za planowanie sektorze energetycznym</a:t>
            </a:r>
            <a:r>
              <a:rPr lang="de-DE" baseline="0" dirty="0"/>
              <a:t>?</a:t>
            </a:r>
            <a:r>
              <a:rPr lang="de-DE" dirty="0"/>
              <a:t> </a:t>
            </a:r>
            <a:r>
              <a:rPr lang="pl-PL" dirty="0"/>
              <a:t>Z udziałem publiczności</a:t>
            </a:r>
            <a:r>
              <a:rPr lang="de-DE" dirty="0"/>
              <a:t>: </a:t>
            </a:r>
          </a:p>
          <a:p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THERMOS </a:t>
            </a:r>
            <a:r>
              <a:rPr lang="pl-PL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pozwoli władzom publicznym i innym interesariuszom podjąć bardziej złożone plany związane z energią cieplną znacznie szybciej i taniej, niż jest to możliwe dzisiaj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wzmocni i przyspieszy rozwój niskoemisyjnych systemów grzewczych i klimatyzacji w Europie i powoli szybciej zmodernizować i rozszerzyć obecnie działające systemy. Przede wszystkim</a:t>
            </a:r>
            <a:r>
              <a:rPr lang="en-GB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</a:t>
            </a:r>
            <a:r>
              <a:rPr lang="en-GB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THERMOS </a:t>
            </a:r>
            <a:r>
              <a:rPr lang="pl-PL" sz="1200" b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lokalnym decydentom możliwość odnalezienia właściwych miejsc i tras dla systemów ciepłowniczych dużo szybciej i precyzyjniej poprzez zautomatyzowanie weryfikacji możliwych konfiguracji systemu i jego opłacalności.</a:t>
            </a:r>
            <a:endParaRPr lang="en-GB" noProof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dirty="0"/>
              <a:t>THERMOS zestawia koszty inwestycyjne instalacji, rur i połączeń z przychodami ze sprzedaży ciepła i opłatami za emisje gazów cieplarnianych (GHG)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dirty="0"/>
              <a:t>THERMOS ułatwia planowanie systemów energetycznych na wczesnym etapie. Rozważa cztery główne przypadki wykorzystania: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Rozbudowa istniejących lokalnych systemów energetycznych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Określenie lokalnego zapotrzebowania na energię dla znanych źródeł energii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Optymalizacja sieci między znanymi źródłami energii i zapotrzebowaniem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Dostarczenie zoptymalizowanych rozwiązań przy rozważaniu ograniczenia zapotrzebowania na energię, rozwiązań sieciowych i </a:t>
            </a:r>
            <a:r>
              <a:rPr lang="pl-PL" dirty="0" err="1"/>
              <a:t>niesieciowych</a:t>
            </a:r>
            <a:r>
              <a:rPr lang="pl-PL" dirty="0"/>
              <a:t>. Tu możesz porównać ocenę wydajności potencjalnych sieci DHC i rozwiązań innych niż DHC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Lepsze projektowanie sieci na etapie wstępnym-obecne praktyki nie gwarantują znalezienia optymalnych rozwiązań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>
                <a:latin typeface="Segoe UI"/>
                <a:cs typeface="Segoe UI"/>
              </a:rPr>
              <a:t>Wyraźnie lepszy i tańszy wybór rozwiązań, zwiększona liczba opcji do rozważenia, dostępnych za mniejszą opłatą</a:t>
            </a:r>
            <a:endParaRPr lang="en-GB" dirty="0">
              <a:latin typeface="Segoe UI"/>
              <a:cs typeface="Segoe UI"/>
            </a:endParaRP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Umożliwia dokładniejszą analizę optymalizowanego projektu poprzez szereg </a:t>
            </a:r>
            <a:r>
              <a:rPr lang="pl-PL" dirty="0" err="1"/>
              <a:t>zalożeń</a:t>
            </a:r>
            <a:r>
              <a:rPr lang="pl-PL" dirty="0"/>
              <a:t>(koszt zasobów, cena sprzedaży ciepła, koszt finansowania, itp.)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Wszystko to oznacza zmniejszenie ryzyka zmarnowania czasu na szczegółowym etapie projektu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Zautomatyzowanie procesu tworzenia map eliminuje czas i koszty potrzebne do rozpoczęcia projektu-jest to możliwe wszędzie na świecie.</a:t>
            </a:r>
            <a:endParaRPr lang="en-GB" dirty="0"/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Aplikacja oparta na przeglądarce</a:t>
            </a:r>
            <a:r>
              <a:rPr lang="en-GB" dirty="0"/>
              <a:t> – </a:t>
            </a:r>
            <a:r>
              <a:rPr lang="pl-PL" dirty="0"/>
              <a:t>prostota</a:t>
            </a:r>
            <a:r>
              <a:rPr lang="en-GB" dirty="0"/>
              <a:t>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Nasz cel: przyspieszone wdrożenie właściwych sieci ciepłowniczych we właściwe miejsca , prowadzące do zmniejszenia emisji tlenków węgla.</a:t>
            </a: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8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Lepsze projektowanie sieci na etapie wstępnym - obecna praktyka nie określa optymalnych rozwiązań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Znacznie szybsza i tańsza ewaluacja różnych rozwiązań, co umożliwia rozważanie o wiele więcej rozwiązań, przy znacznie zmniejszonych kosztach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Umożliwia analizę wrażliwości optymalnego projektu sieci na szereg założeń (koszt dostawy, cena sprzedaży ciepła, koszt finansowania itp.)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Wszystko to oznacza mniejsze ryzyko straty czasu na szczegółowych etapach projektowania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Automatyzacja procesów mapowania eliminuje czas i koszty rozpoczęcia analizy - w dowolnym miejscu na świecie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Aplikacja oparta na przeglądarce - bez lokalnego wdrożenia, łatwa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Nasz cel: przyspieszone wdrażanie odpowiednich sieci ciepłowniczych we właściwych miejscach, prowadzące do redukcji emisji dwutlenku węgla.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8036A-3245-4344-A64D-D1649D0A3923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THERMOS:</a:t>
            </a:r>
            <a:r>
              <a:rPr lang="pl-PL" noProof="0" dirty="0"/>
              <a:t> wybór najlepszego możliwego przebiegu planowania energetycznego (warunki wstępne)/przeprowadzenie wstępnych badań</a:t>
            </a:r>
            <a:endParaRPr lang="en-US" baseline="0" noProof="0" dirty="0"/>
          </a:p>
          <a:p>
            <a:r>
              <a:rPr lang="pl-PL" dirty="0"/>
              <a:t>Internetowe oprogramowanie umożliwiające wstępną analizę możliwych rozwiązań ogrzewania i klimatyzacji.</a:t>
            </a:r>
            <a:endParaRPr lang="en-US" dirty="0"/>
          </a:p>
          <a:p>
            <a:r>
              <a:rPr lang="pl-PL" dirty="0"/>
              <a:t>Stworzone by wesprzeć rozwój projektu od tworzenia map wielkopowierzchniowych i planów ogólnych, aż do szczegółowych rozważań dotyczących optymalnego układu sieci.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043F52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To oprogramowanie pozwalające lokalnym decydentom znaleźć odpowiednie miejsca i trasy dla różnych rodzajów systemów cieplnych szybko i precyzyjnie, poprzez zautomatyzowanie rozważania wątpliwości dotyczących potencjalnych konfiguracji systemu i jego opłacalności.</a:t>
            </a:r>
            <a:endParaRPr lang="en-GB" sz="1200" dirty="0">
              <a:solidFill>
                <a:srgbClr val="043F52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43F52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1200"/>
              </a:spcAft>
              <a:buClr>
                <a:srgbClr val="FF0000"/>
              </a:buClr>
            </a:pP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stworzony jest dla: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+mn-lt"/>
              </a:rPr>
              <a:t>Władz lokalnych i regionalnych</a:t>
            </a:r>
            <a:endParaRPr lang="en-US" sz="1200" dirty="0">
              <a:latin typeface="+mn-lt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Zakładów energetycznych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Planistów, konsultantów i agencje energetyczne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Inwestor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ów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deweloper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ów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nieruchomości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Klientów z sektorów mieszkaniowego, komercyjnego i przemysłowego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6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is THERMOS?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21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9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4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63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2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baseline="0" dirty="0"/>
              <a:t> software for the future, real-life need for the tool. Future of the software beyond the THERMOS project.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7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Nasz cel</a:t>
            </a:r>
            <a:r>
              <a:rPr lang="en-GB" dirty="0"/>
              <a:t>: </a:t>
            </a:r>
            <a:r>
              <a:rPr lang="pl-PL" dirty="0"/>
              <a:t>przyspieszyć wdrażanie sieci ciepła i chłodu we właściwych do tego lokalizacjach w celu redukcji emisji gazów cieplarnianych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Oprogramowanie zostało przygotowane z wykorzystaniem funduszy publicznych UE w ramach projektu THERMOS stąd usługi i dodatkowe opłaty pokryją koszty utrzymania narzędzia i dalszego rozwoju maksymalizując wykorzystanie a nie przychody.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05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7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More</a:t>
            </a:r>
            <a:r>
              <a:rPr lang="de-DE" baseline="0" dirty="0"/>
              <a:t> than 1000 active users developing heat maps and projects with the free version of the tool (numbers from Dec 2020)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2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noProof="0" dirty="0"/>
              <a:t>THERMOS</a:t>
            </a:r>
            <a:r>
              <a:rPr lang="pl-PL" noProof="0" dirty="0"/>
              <a:t> ma za zadanie</a:t>
            </a:r>
            <a:r>
              <a:rPr lang="en-US" baseline="0" noProof="0" dirty="0"/>
              <a:t> </a:t>
            </a:r>
            <a:r>
              <a:rPr lang="pl-PL" baseline="0" noProof="0" dirty="0"/>
              <a:t>tworzenie najlepszych możliwych rozwiązań w planowaniu energetycznym</a:t>
            </a:r>
            <a:r>
              <a:rPr lang="en-US" baseline="0" noProof="0" dirty="0"/>
              <a:t> (</a:t>
            </a:r>
            <a:r>
              <a:rPr lang="pl-PL" baseline="0" noProof="0" dirty="0"/>
              <a:t>warunki wstępne</a:t>
            </a:r>
            <a:r>
              <a:rPr lang="en-US" baseline="0" noProof="0" dirty="0"/>
              <a:t>) / </a:t>
            </a:r>
            <a:r>
              <a:rPr lang="pl-PL" baseline="0" noProof="0" dirty="0"/>
              <a:t>przeprowadzanie badań wstępnych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8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7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Contributing to national and international climate and energy targets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8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+mj-lt"/>
              <a:buAutoNum type="arabicPeriod"/>
            </a:pPr>
            <a:r>
              <a:rPr lang="pl-PL" noProof="0" dirty="0"/>
              <a:t>Porozumienie Paryskie</a:t>
            </a:r>
            <a:r>
              <a:rPr lang="en-GB" noProof="0" dirty="0"/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baseline="0" noProof="0" dirty="0"/>
              <a:t>Przede wszystkim SDG (po polsku: Cele Zrównoważonego Rozwoju), S</a:t>
            </a:r>
            <a:r>
              <a:rPr lang="en-GB" baseline="0" noProof="0" dirty="0"/>
              <a:t>DG 7 </a:t>
            </a:r>
            <a:r>
              <a:rPr lang="pl-PL" baseline="0" noProof="0" dirty="0"/>
              <a:t>przykłada wagę do Zrównoważonej Energii dla wszystkich.</a:t>
            </a:r>
            <a:endParaRPr lang="en-GB" noProof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noProof="0" dirty="0"/>
              <a:t>Zobowiązania Unii Europejskiej względem Porozumienia Paryskiego:</a:t>
            </a:r>
            <a:r>
              <a:rPr lang="en-GB" noProof="0" dirty="0"/>
              <a:t> </a:t>
            </a:r>
            <a:r>
              <a:rPr lang="pl-PL" noProof="0" dirty="0"/>
              <a:t>zmniejszenie emisji gazów cieplarnianych</a:t>
            </a:r>
            <a:r>
              <a:rPr lang="en-GB" noProof="0" dirty="0"/>
              <a:t> </a:t>
            </a:r>
            <a:r>
              <a:rPr lang="pl-PL" noProof="0" dirty="0"/>
              <a:t>o</a:t>
            </a:r>
            <a:r>
              <a:rPr lang="en-GB" noProof="0" dirty="0"/>
              <a:t> 40% </a:t>
            </a:r>
            <a:r>
              <a:rPr lang="pl-PL" noProof="0" dirty="0"/>
              <a:t>do roku</a:t>
            </a:r>
            <a:r>
              <a:rPr lang="en-GB" noProof="0" dirty="0"/>
              <a:t> 2030 (</a:t>
            </a:r>
            <a:r>
              <a:rPr lang="pl-PL" noProof="0" dirty="0"/>
              <a:t>w porównaniu do emisji w 1990</a:t>
            </a:r>
            <a:r>
              <a:rPr lang="en-GB" noProof="0" dirty="0"/>
              <a:t>) </a:t>
            </a:r>
            <a:r>
              <a:rPr lang="pl-PL" noProof="0" dirty="0"/>
              <a:t>i o co najmniej 80% do</a:t>
            </a:r>
            <a:r>
              <a:rPr lang="en-GB" noProof="0" dirty="0"/>
              <a:t> 2050. </a:t>
            </a:r>
            <a:r>
              <a:rPr lang="pl-PL" noProof="0" dirty="0"/>
              <a:t>Efektywne rozplanowanie i modernizacja rejonowego systemu grzewczego i klimatyzacji jest kluczowe by osiągnąć cele na poziomie lokalnym, jak i międzynarodowym.</a:t>
            </a:r>
            <a:r>
              <a:rPr lang="en-GB" noProof="0" dirty="0"/>
              <a:t> </a:t>
            </a:r>
            <a:endParaRPr lang="pl-PL" noProof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baseline="0" noProof="0" dirty="0"/>
              <a:t>Poprawka z Kigali</a:t>
            </a:r>
            <a:r>
              <a:rPr lang="en-GB" baseline="0" noProof="0" dirty="0"/>
              <a:t>: </a:t>
            </a:r>
            <a:r>
              <a:rPr lang="pl-PL" baseline="0" noProof="0" dirty="0"/>
              <a:t>Rejonowy system klimatyzacji ułatwi szybkie i wydajne przejście na odpowiednie czynniki chłodzące zgodne z Poprawką z Kigali do Protokołu Montrealskiego w systemach klimatyzacji na poziomie mieszkalnym i przemysłowym.</a:t>
            </a:r>
            <a:r>
              <a:rPr lang="en-US" sz="1200" dirty="0"/>
              <a:t> </a:t>
            </a:r>
            <a:r>
              <a:rPr lang="pl-PL" sz="1200" dirty="0"/>
              <a:t>Poprawka wycofa użycie </a:t>
            </a:r>
            <a:r>
              <a:rPr lang="pl-PL" sz="1200" dirty="0" err="1"/>
              <a:t>wodorofluorowęglowodorów</a:t>
            </a:r>
            <a:r>
              <a:rPr lang="pl-PL" sz="1200" dirty="0"/>
              <a:t>(HFC) z treści Protokołu Montrealskiego </a:t>
            </a:r>
            <a:r>
              <a:rPr lang="en-US" sz="1200" dirty="0"/>
              <a:t>will phase-down HFCs under the Montreal Protocol. </a:t>
            </a:r>
            <a:r>
              <a:rPr lang="pl-PL" sz="1200" dirty="0"/>
              <a:t>Użycie </a:t>
            </a:r>
            <a:r>
              <a:rPr lang="pl-PL" sz="1200" dirty="0" err="1"/>
              <a:t>wodorofluorowęglowodorów</a:t>
            </a:r>
            <a:r>
              <a:rPr lang="pl-PL" sz="1200" dirty="0"/>
              <a:t> jako substytutów substancji naruszających warstwę ozonową wzrasta. Wycofanie ich ma na celu zapobiegnięcie emisji gazów cieplarnianych odpowiadających nawet 105 milionom ton tlenku węgla, pomagając uniknąć globalnego wzrostu temperatury nawet o 0.5 stopnia do roku 2100, chroniąc warstwę ozonową.</a:t>
            </a:r>
            <a:r>
              <a:rPr lang="en-US" sz="1200" dirty="0"/>
              <a:t> . </a:t>
            </a:r>
          </a:p>
          <a:p>
            <a:pPr marL="285750" indent="-285750">
              <a:buFont typeface="+mj-lt"/>
              <a:buAutoNum type="arabicPeriod"/>
            </a:pPr>
            <a:r>
              <a:rPr lang="pl-PL" noProof="0" dirty="0"/>
              <a:t>Miasta</a:t>
            </a:r>
            <a:r>
              <a:rPr lang="en-GB" noProof="0" dirty="0"/>
              <a:t>, </a:t>
            </a:r>
            <a:r>
              <a:rPr lang="pl-PL" noProof="0" dirty="0"/>
              <a:t>członkowie</a:t>
            </a:r>
            <a:r>
              <a:rPr lang="en-GB" noProof="0" dirty="0"/>
              <a:t> </a:t>
            </a:r>
            <a:r>
              <a:rPr lang="pl-PL" noProof="0" dirty="0"/>
              <a:t>Porozumienia Burmistrzów na rzecz klimatu i energii</a:t>
            </a:r>
            <a:r>
              <a:rPr lang="en-GB" noProof="0" dirty="0"/>
              <a:t> </a:t>
            </a:r>
            <a:r>
              <a:rPr lang="pl-PL" noProof="0" dirty="0"/>
              <a:t>powinni rozwinąć i wprowadzić</a:t>
            </a:r>
            <a:r>
              <a:rPr lang="en-GB" noProof="0" dirty="0"/>
              <a:t> </a:t>
            </a:r>
            <a:r>
              <a:rPr lang="pl-PL" noProof="0" dirty="0"/>
              <a:t>plany dotyczące zrównoważonej energetyki i działań na rzecz klimatu </a:t>
            </a:r>
            <a:r>
              <a:rPr lang="en-GB" noProof="0" dirty="0"/>
              <a:t>(</a:t>
            </a:r>
            <a:r>
              <a:rPr lang="pl-PL" noProof="0" dirty="0"/>
              <a:t>ang. </a:t>
            </a:r>
            <a:r>
              <a:rPr lang="en-GB" noProof="0" dirty="0"/>
              <a:t>SECAPs),</a:t>
            </a:r>
            <a:r>
              <a:rPr lang="pl-PL" noProof="0" dirty="0"/>
              <a:t> których rejonowe ogrzewanie i klimatyzacja są istotną częścią</a:t>
            </a:r>
            <a:r>
              <a:rPr lang="en-GB" baseline="0" noProof="0" dirty="0"/>
              <a:t>.</a:t>
            </a:r>
            <a:endParaRPr lang="en-GB" noProof="0" dirty="0"/>
          </a:p>
          <a:p>
            <a:pPr marL="0" indent="0">
              <a:buFont typeface="+mj-lt"/>
              <a:buNone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142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z="1200" dirty="0"/>
              <a:t>Rejonowe systemy energetyczne są coraz bardziej przyjazne środowisku, posiadają też mniejszy ślad węglowy, pozwalając na</a:t>
            </a:r>
            <a:r>
              <a:rPr lang="en-US" sz="1200" dirty="0"/>
              <a:t>:</a:t>
            </a:r>
          </a:p>
          <a:p>
            <a:r>
              <a:rPr lang="en-US" sz="1200" dirty="0"/>
              <a:t>- </a:t>
            </a:r>
            <a:r>
              <a:rPr lang="pl-PL" sz="1200" dirty="0"/>
              <a:t>Nawet o 50% mniejsze zużycie energii pierwotnej w ogrzewaniu i klimatyzacji</a:t>
            </a:r>
            <a:r>
              <a:rPr lang="en-US" sz="1200" dirty="0"/>
              <a:t>; </a:t>
            </a:r>
          </a:p>
          <a:p>
            <a:r>
              <a:rPr lang="en-US" sz="1200" dirty="0"/>
              <a:t>- </a:t>
            </a:r>
            <a:r>
              <a:rPr lang="pl-PL" sz="1200" dirty="0"/>
              <a:t>Odzysk i dystrybucja nadmiaru i niższej jakości ciepła i chłodu to odbiorców (np. ciepło odzyskiwane z przemysłowych elektrowni, spalania odpadów i oczyszczania ścieków, oraz chłodzenia z akwenów wodnych, a nawet zbiorników ciekłego gazu ziemnego(LNG))</a:t>
            </a:r>
            <a:endParaRPr lang="en-US" sz="1200" dirty="0"/>
          </a:p>
          <a:p>
            <a:r>
              <a:rPr lang="en-US" sz="1200" dirty="0"/>
              <a:t>- </a:t>
            </a:r>
            <a:r>
              <a:rPr lang="pl-PL" sz="1200" dirty="0"/>
              <a:t>Akumulacja dużej ilości energii niskim kosztem</a:t>
            </a:r>
            <a:r>
              <a:rPr lang="en-US" sz="1200" dirty="0"/>
              <a:t>– </a:t>
            </a:r>
            <a:r>
              <a:rPr lang="pl-PL" sz="1200" dirty="0"/>
              <a:t>na przykład</a:t>
            </a:r>
            <a:r>
              <a:rPr lang="en-US" sz="1200" dirty="0"/>
              <a:t>, </a:t>
            </a:r>
            <a:r>
              <a:rPr lang="pl-PL" sz="1200" dirty="0"/>
              <a:t>ciepło słoneczne, które może być użyte w zimę lub konwersja nadmiaru energii odnawialnej, użytecznej w systemach grzewczych i klimatyzacji podczas szczytowego zapotrzebowania na ciepło;</a:t>
            </a:r>
            <a:r>
              <a:rPr lang="en-US" sz="1200" dirty="0"/>
              <a:t> </a:t>
            </a:r>
          </a:p>
          <a:p>
            <a:r>
              <a:rPr lang="en-US" sz="1200" dirty="0"/>
              <a:t>- </a:t>
            </a:r>
            <a:r>
              <a:rPr lang="pl-PL" sz="1200" dirty="0"/>
              <a:t>Wprowadzenie różnych źródeł energii odnawialnej do sieci elektroenergetycznej i utrzymanie ich, z użyciem akumulacji ciepła, kogeneracji i pomp ciepła;</a:t>
            </a:r>
            <a:r>
              <a:rPr lang="en-US" sz="1200" dirty="0"/>
              <a:t> </a:t>
            </a:r>
          </a:p>
          <a:p>
            <a:r>
              <a:rPr lang="pl-PL" sz="1200" dirty="0"/>
              <a:t>Szybkie i wydajne przejście na zrównoważone czynniki chłodnicze zgodne z Poprawką z Kigali do Protokołu Montrealskiego.</a:t>
            </a:r>
            <a:r>
              <a:rPr lang="en-US" sz="1200" dirty="0"/>
              <a:t> </a:t>
            </a:r>
          </a:p>
          <a:p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41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Razem, ogrzewanie i klimatyzacja, odpowiadają za największy sektor energetyczny. Przeprojektowując systemy energetyczne  w Europie, stosując wyłącznie sprawdzone, dostępne na rynku technologie, takie jak pompy ciepła, rejonowe ogrzewanie i klimatyzacja, odzysk ciepła oraz wysokosprawne i odnawialne źródła energii, możliwe jest zapobiegnięcie globalnego wzrostu temperatury o nawet 1,5 do 2 stopni Celsjusza .</a:t>
            </a:r>
            <a:endParaRPr lang="en-US" baseline="0" dirty="0"/>
          </a:p>
          <a:p>
            <a:r>
              <a:rPr lang="pl-PL" baseline="0" dirty="0"/>
              <a:t>W liczbach</a:t>
            </a:r>
            <a:r>
              <a:rPr lang="en-US" baseline="0" dirty="0"/>
              <a:t>: </a:t>
            </a:r>
            <a:r>
              <a:rPr lang="pl-PL" baseline="0" dirty="0"/>
              <a:t>Możliwa jest redukcja emisji dwutlenku węgla o nawet 4340 miliony ton, czyli o 86% względem 1990 roku, przy pomocy istniejącej technologii sektorze ogrzewania i klimatyzacji.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pl-P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Dane dotyczą 14 krajów reprezentujących 90% europejskiego rynku ciepła: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AT,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BE, CZ,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DE, ES, FI, FR, HU, IT, NL, PL, RO, SE, UK,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pl-PL" baseline="0" dirty="0"/>
              <a:t>Źródło</a:t>
            </a:r>
            <a:r>
              <a:rPr lang="en-US" baseline="0" dirty="0"/>
              <a:t>: Heat Roadmap Europe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4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Jak widać na wykresie</a:t>
            </a:r>
            <a:r>
              <a:rPr lang="de-DE" dirty="0"/>
              <a:t>, </a:t>
            </a:r>
            <a:r>
              <a:rPr lang="pl-PL" dirty="0"/>
              <a:t>przyszłością rejonowych systemów grzewczych są:</a:t>
            </a:r>
            <a:r>
              <a:rPr lang="de-DE" baseline="0" dirty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80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ZMNIEJSZENIE EMISJI GAZÓW CIEPLARNIANYCH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Szybkie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zdecydowane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efektywne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zredukowanie emisji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poprzez zmianę używanych paliw  oraz zmniejszenie zużycia energii pierwotnej o 30-50%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np. system klimatyzacji Paryża zużywa 50% mniej energii pierwotnej).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POPRAWA JAKOŚCI POWIETRZA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Zmniejszenie zanieczyszczenia powietrza wewnątrz i na zewnątrz budynków i jego wpływu na zdrowie mieszkańców,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poprzez zmniejszenie zużycia paliw kopalnych.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POPRAWA EFEKTYWNOŚCI ENERGETYCZNEJ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Sprawność operacyjna wzrasta do 90% poprzez korzystanie z lokalnej infrastruktury energetycznej, łączącej sektor ciepłowniczy i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np. kogeneracja w Helsinkach osiąga sprawność na poziomie nawet 93%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UŻYCIE LOKALNYCH I ODNAWIALNYCH ŹRÓDEŁ ENERGII: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Wykorzystanie lokalnych źródeł energii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tym odpadów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odzysku ciepła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naturalnych zbiorników wodnych i odnawialnych źródeł energii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Wprowadzanie nowych rozwiązań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takich jak akumulacja ciepła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ułatwiających stosowanie rozmaitych odnawialnych źródeł ciepła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NIEZALEŻNOŚĆ I DOSTĘP DO ENERGII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Zmniejszenie importu i ustabilizowanie cen paliw kopalnych. Zarządzanie zapotrzebowaniem na energię i zredukowanie ryzyka nagłych spadków napięcia.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ZIELONA GOSPODARKA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Oszczędności pochodzące z pominiętych lub odroczonych inwestycji w infrastrukturę wytwarzania i szczytowe zapotrzebowanie mocy. Zgromadzenie środków poprzez zmniejszenie wydatków na paliwa kopalne i dochodu z lokalnych podatków. Wzrost zatrudnienia w projektowaniu systemu, budownictwie, wytwarzaniu narzędzi pomocniczych i remontach.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4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45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62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3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777283"/>
          </a:xfrm>
        </p:spPr>
        <p:txBody>
          <a:bodyPr/>
          <a:lstStyle>
            <a:lvl1pPr>
              <a:buClr>
                <a:srgbClr val="FF2F2F"/>
              </a:buClr>
              <a:defRPr sz="2800"/>
            </a:lvl1pPr>
            <a:lvl2pPr>
              <a:buClr>
                <a:srgbClr val="FF2F2F"/>
              </a:buClr>
              <a:defRPr sz="2400"/>
            </a:lvl2pPr>
            <a:lvl3pPr>
              <a:buClr>
                <a:srgbClr val="FF2F2F"/>
              </a:buClr>
              <a:defRPr sz="2000"/>
            </a:lvl3pPr>
            <a:lvl4pPr>
              <a:buClr>
                <a:srgbClr val="FF2F2F"/>
              </a:buClr>
              <a:defRPr sz="1800"/>
            </a:lvl4pPr>
            <a:lvl5pPr>
              <a:buClr>
                <a:srgbClr val="FF2F2F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5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5" name="Chart Placeholder 24"/>
          <p:cNvSpPr>
            <a:spLocks noGrp="1"/>
          </p:cNvSpPr>
          <p:nvPr>
            <p:ph type="chart" sz="quarter" idx="13"/>
          </p:nvPr>
        </p:nvSpPr>
        <p:spPr>
          <a:xfrm>
            <a:off x="1908175" y="1772816"/>
            <a:ext cx="5184775" cy="3455987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2172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908175" y="1772816"/>
            <a:ext cx="5184775" cy="3457004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88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684213" y="1268413"/>
            <a:ext cx="2447627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3348087" y="1267966"/>
            <a:ext cx="2232025" cy="230505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347343" y="3717032"/>
            <a:ext cx="2232025" cy="2089026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3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724128" y="1268760"/>
            <a:ext cx="2664296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19672" y="594928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00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39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 userDrawn="1"/>
        </p:nvSpPr>
        <p:spPr>
          <a:xfrm>
            <a:off x="5508625" y="446088"/>
            <a:ext cx="2519363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cs typeface="+mn-cs"/>
              </a:rPr>
              <a:t>thermos-project.eu</a:t>
            </a:r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207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27384"/>
            <a:ext cx="9144000" cy="6885384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3981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65850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 userDrawn="1"/>
        </p:nvSpPr>
        <p:spPr>
          <a:xfrm>
            <a:off x="1476375" y="6308725"/>
            <a:ext cx="7199313" cy="2778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project has received funding from the European Union’s Horizon 2020 research and innovation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under grant agreement no 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723636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The sole responsibility for the content of this presentation lies with its author and in no way reflects the views of the European Union.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4"/>
          <p:cNvSpPr txBox="1"/>
          <p:nvPr userDrawn="1"/>
        </p:nvSpPr>
        <p:spPr>
          <a:xfrm>
            <a:off x="0" y="3141663"/>
            <a:ext cx="9144000" cy="1446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thermos-project.eu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THERMOS_eu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project</a:t>
            </a:r>
          </a:p>
        </p:txBody>
      </p:sp>
      <p:pic>
        <p:nvPicPr>
          <p:cNvPr id="5" name="Picture 5" descr="http://www.householdtroopsband.co.uk/images/twitter-logo-grey1_thum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usiness.colostate.edu/dslc/images/linkedin-logo-grey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33" r="8333" b="8333"/>
          <a:stretch>
            <a:fillRect/>
          </a:stretch>
        </p:blipFill>
        <p:spPr bwMode="auto">
          <a:xfrm>
            <a:off x="2627313" y="4221163"/>
            <a:ext cx="2889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www.tecnoseal-usa.com/images/website-icon-grey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12976"/>
            <a:ext cx="288032" cy="28803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37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  <a:ln w="12700">
            <a:solidFill>
              <a:schemeClr val="bg1">
                <a:lumMod val="75000"/>
              </a:schemeClr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819318105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5A57-CA5B-4B07-9F49-91D689CBAECB}" type="datetimeFigureOut">
              <a:rPr lang="de-DE" smtClean="0"/>
              <a:pPr/>
              <a:t>31.03.2021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2684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1030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206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hyperlink" Target="https://www.thermos-project.eu/about/advisory-board/" TargetMode="Externa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11" Type="http://schemas.openxmlformats.org/officeDocument/2006/relationships/image" Target="../media/image68.jpg"/><Relationship Id="rId5" Type="http://schemas.openxmlformats.org/officeDocument/2006/relationships/image" Target="../media/image62.png"/><Relationship Id="rId10" Type="http://schemas.openxmlformats.org/officeDocument/2006/relationships/image" Target="../media/image67.jpg"/><Relationship Id="rId4" Type="http://schemas.openxmlformats.org/officeDocument/2006/relationships/hyperlink" Target="https://www.thermos-project.eu/cities/thermos-interest-and-ambassadors-group/" TargetMode="Externa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14L63Bf2t0" TargetMode="Externa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thermos-project.eu/thermos-tool/user-testimony/" TargetMode="External"/><Relationship Id="rId2" Type="http://schemas.openxmlformats.org/officeDocument/2006/relationships/video" Target="https://www.youtube.com/embed/DSFxyhUXQvA" TargetMode="External"/><Relationship Id="rId1" Type="http://schemas.openxmlformats.org/officeDocument/2006/relationships/video" Target="https://www.youtube.com/embed/rVasnczNgFo" TargetMode="Externa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mos-project.e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tool.thermos-project.eu/" TargetMode="External"/><Relationship Id="rId4" Type="http://schemas.openxmlformats.org/officeDocument/2006/relationships/hyperlink" Target="https://www.youtube.com/channel/UCRKBG4T3pCrlN5Gt-8DZD6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rmos-project.e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355672"/>
            <a:ext cx="9144000" cy="440894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Lepsze planowanie to lepsze rezultaty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28" y="586379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Szybka i efektywna kosztowo, niskoemisyjna cieć ciepłownicza i chłodnicza</a:t>
            </a:r>
            <a:endParaRPr lang="de-D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62"/>
            <a:ext cx="6047656" cy="12019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313540"/>
            <a:ext cx="8136904" cy="44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Oprogramowanie do planowania zużycia ciepła i chłodu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90B23-2652-4FF7-9AEB-AC0D65BBD9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b="9628"/>
          <a:stretch/>
        </p:blipFill>
        <p:spPr>
          <a:xfrm>
            <a:off x="0" y="1916832"/>
            <a:ext cx="9144000" cy="4608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5470C8-E5B4-4988-8C33-E78F9FC5D008}"/>
              </a:ext>
            </a:extLst>
          </p:cNvPr>
          <p:cNvSpPr txBox="1"/>
          <p:nvPr/>
        </p:nvSpPr>
        <p:spPr>
          <a:xfrm>
            <a:off x="179512" y="6217567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Picture: mbbirdy - istock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/>
        </p:nvGraphicFramePr>
        <p:xfrm>
          <a:off x="1161964" y="2051694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43608" y="6583292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</a:t>
            </a:r>
            <a:r>
              <a:rPr lang="de-DE" sz="1000" dirty="0"/>
              <a:t>: UNEP. District Energy in Cities. Unlocking the Potential of Energy Efficiency and Renewable Energy, Report. 2015.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861533"/>
            <a:ext cx="8894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i ich mieszkańcy mogą czerpać trwałe korzyści z ciepłownictwa systemowego</a:t>
            </a:r>
            <a:endParaRPr lang="en-GB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8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oran.ICLEIV2\Desktop\article photo 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23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907704" y="2407196"/>
            <a:ext cx="5760640" cy="2389956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Obecne wyzwania w planowaniu sieci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6512" y="6145559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Źródło</a:t>
            </a:r>
            <a:r>
              <a:rPr lang="de-DE" sz="1400" dirty="0">
                <a:solidFill>
                  <a:schemeClr val="bg1"/>
                </a:solidFill>
              </a:rPr>
              <a:t>: Matthias Naumann -Alamy Stock Photo</a:t>
            </a:r>
          </a:p>
        </p:txBody>
      </p:sp>
    </p:spTree>
    <p:extLst>
      <p:ext uri="{BB962C8B-B14F-4D97-AF65-F5344CB8AC3E}">
        <p14:creationId xmlns:p14="http://schemas.microsoft.com/office/powerpoint/2010/main" val="369384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66CE02-2A38-4569-9691-76FE1657D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>
          <a:xfrm>
            <a:off x="-18670" y="1268760"/>
            <a:ext cx="9178379" cy="558924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341" y="1590227"/>
            <a:ext cx="8255769" cy="758653"/>
          </a:xfrm>
        </p:spPr>
        <p:txBody>
          <a:bodyPr/>
          <a:lstStyle/>
          <a:p>
            <a:r>
              <a:rPr lang="pl-PL" sz="1600" dirty="0"/>
              <a:t>Zaplanowanie systemu ciepła i chłodu wymaga odpowiednich zasobów i informacji oraz dostosowania się do lokalnych norm energetycznych i klimatycznych.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799186"/>
            <a:ext cx="8338483" cy="646331"/>
          </a:xfr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pl-PL" sz="3600" b="1" dirty="0"/>
              <a:t>Wyzwanie dla miast i regionów</a:t>
            </a:r>
            <a:endParaRPr lang="en-GB" sz="3600" b="1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E272BE2-8B78-4816-A404-041B5A5CB1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18747"/>
              </p:ext>
            </p:extLst>
          </p:nvPr>
        </p:nvGraphicFramePr>
        <p:xfrm>
          <a:off x="2771800" y="2747493"/>
          <a:ext cx="7704856" cy="392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F53C06D-C848-4676-AB65-AA98F472EE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701455"/>
              </p:ext>
            </p:extLst>
          </p:nvPr>
        </p:nvGraphicFramePr>
        <p:xfrm>
          <a:off x="-1476672" y="2722416"/>
          <a:ext cx="7848872" cy="392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3734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" y="1261430"/>
            <a:ext cx="9144000" cy="5158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2204864"/>
            <a:ext cx="5760640" cy="2664296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dirty="0">
                <a:latin typeface="Segoe UI" panose="020B0502040204020203" pitchFamily="34" charset="0"/>
                <a:cs typeface="Segoe UI" panose="020B0502040204020203" pitchFamily="34" charset="0"/>
              </a:rPr>
              <a:t>Identyfikacja rozwiązań z wykorzystaniem narzędzia THERMOS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145559"/>
            <a:ext cx="37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Źródło</a:t>
            </a:r>
            <a:r>
              <a:rPr lang="de-DE" sz="1400" dirty="0">
                <a:solidFill>
                  <a:schemeClr val="bg1"/>
                </a:solidFill>
              </a:rPr>
              <a:t>: Drazen Lovric - istock</a:t>
            </a:r>
          </a:p>
        </p:txBody>
      </p:sp>
    </p:spTree>
    <p:extLst>
      <p:ext uri="{BB962C8B-B14F-4D97-AF65-F5344CB8AC3E}">
        <p14:creationId xmlns:p14="http://schemas.microsoft.com/office/powerpoint/2010/main" val="1766189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B71BED-1130-4945-9EA9-F7E5C4099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348880"/>
            <a:ext cx="9252519" cy="4509120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357558" y="1224675"/>
            <a:ext cx="8532147" cy="83099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pl-PL" sz="2400" b="1" dirty="0"/>
              <a:t>THERMOS – oprogramowanie typu </a:t>
            </a:r>
            <a:r>
              <a:rPr lang="en-GB" sz="2400" b="1" dirty="0"/>
              <a:t>open-source</a:t>
            </a:r>
            <a:r>
              <a:rPr lang="pl-PL" sz="2400" b="1" dirty="0"/>
              <a:t> zaprojektowane by identyfikować optymalne rozwiązania</a:t>
            </a:r>
            <a:endParaRPr lang="en-GB" sz="2400" b="1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8A38D49-3040-4A31-A5C5-06D779734A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4885704"/>
              </p:ext>
            </p:extLst>
          </p:nvPr>
        </p:nvGraphicFramePr>
        <p:xfrm>
          <a:off x="-1548680" y="3059056"/>
          <a:ext cx="7344816" cy="352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18B775-7FA5-4FB3-BC9C-5CCCB7FB23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124736"/>
              </p:ext>
            </p:extLst>
          </p:nvPr>
        </p:nvGraphicFramePr>
        <p:xfrm>
          <a:off x="3275856" y="3059055"/>
          <a:ext cx="7416824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84323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468560" y="687036"/>
            <a:ext cx="9828584" cy="863600"/>
          </a:xfrm>
        </p:spPr>
        <p:txBody>
          <a:bodyPr/>
          <a:lstStyle/>
          <a:p>
            <a:pPr eaLnBrk="1" hangingPunct="1"/>
            <a:r>
              <a:rPr lang="pl-PL" sz="2800" b="1" dirty="0"/>
              <a:t>Optymalne rozwiązania 4 kluczowych zagadnień</a:t>
            </a:r>
            <a:endParaRPr lang="en-GB" altLang="de-DE" sz="2800" b="1" i="1" dirty="0">
              <a:latin typeface="Segoe UI Light" panose="020B0502040204020203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1540" y="1669913"/>
            <a:ext cx="8280920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został zaprojektowany w oparciu o cztery główne zagadnienia dotyczące planowania sieci ciepłowniczej:</a:t>
            </a:r>
            <a:endParaRPr lang="de-D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680767"/>
              </p:ext>
            </p:extLst>
          </p:nvPr>
        </p:nvGraphicFramePr>
        <p:xfrm>
          <a:off x="579506" y="2420888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683568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699792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4716016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732240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118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/>
          <p:nvPr/>
        </p:nvGrpSpPr>
        <p:grpSpPr>
          <a:xfrm>
            <a:off x="598859" y="1804637"/>
            <a:ext cx="5413302" cy="1584175"/>
            <a:chOff x="611560" y="1340768"/>
            <a:chExt cx="5824439" cy="1742592"/>
          </a:xfrm>
        </p:grpSpPr>
        <p:sp>
          <p:nvSpPr>
            <p:cNvPr id="6" name="Rounded Rectangle 5"/>
            <p:cNvSpPr/>
            <p:nvPr/>
          </p:nvSpPr>
          <p:spPr>
            <a:xfrm>
              <a:off x="683569" y="1556790"/>
              <a:ext cx="5752430" cy="1526570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1340768"/>
              <a:ext cx="3096343" cy="142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70335" y="1823687"/>
            <a:ext cx="132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Opis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5812" y="2098749"/>
            <a:ext cx="382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Szybkie tworzenie szczegółowych map wysokiej jakości przy pomocy aplikacji opierającej się na oprogramowaniu open-</a:t>
            </a:r>
            <a:r>
              <a:rPr lang="pl-PL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source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 THERMOS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może być użyty wszędzie, gdzie dostępne są odpowiednie dane kartograficzne.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665785" y="3440513"/>
            <a:ext cx="7794647" cy="3346223"/>
            <a:chOff x="683568" y="1412776"/>
            <a:chExt cx="3456384" cy="3093823"/>
          </a:xfrm>
        </p:grpSpPr>
        <p:sp>
          <p:nvSpPr>
            <p:cNvPr id="12" name="Rounded Rectangle 11"/>
            <p:cNvSpPr/>
            <p:nvPr/>
          </p:nvSpPr>
          <p:spPr>
            <a:xfrm>
              <a:off x="683568" y="1556793"/>
              <a:ext cx="3456384" cy="294980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7585" y="1412776"/>
              <a:ext cx="985211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22028" y="3473603"/>
            <a:ext cx="1465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Główne funkcje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537" y="3875569"/>
            <a:ext cx="76328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Szybkie tworzenie szczegółowych map</a:t>
            </a: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Wbudowane szacowanie zapotrzebowania na energię przy pomocy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OpenStreetMap (OSM) </a:t>
            </a: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lub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l</a:t>
            </a:r>
            <a:r>
              <a:rPr lang="pl-PL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okalnych</a:t>
            </a: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 danych typu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GIS;</a:t>
            </a:r>
            <a:endParaRPr lang="pl-PL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Mapy mogą być tworzone automatycznie z wykorzystaniem OSM lub z wykorzystaniem własnych plików GIS</a:t>
            </a: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Szacowane zapotrzebowanie może być obliczone na podstawie prawdziwej geometrii budynku, gdy system LIDAR jest dostępny lub własnych zebranych danych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Szybkie tworzenie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lokalnych map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gęstości ciepła</a:t>
            </a: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Możliwość edycji elementów wyświetlanych na mapie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endParaRPr lang="en-US" dirty="0"/>
          </a:p>
        </p:txBody>
      </p:sp>
      <p:sp>
        <p:nvSpPr>
          <p:cNvPr id="22" name="Title 7"/>
          <p:cNvSpPr txBox="1">
            <a:spLocks/>
          </p:cNvSpPr>
          <p:nvPr/>
        </p:nvSpPr>
        <p:spPr bwMode="auto">
          <a:xfrm>
            <a:off x="166043" y="871420"/>
            <a:ext cx="861783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pPr algn="l" eaLnBrk="1" hangingPunct="1"/>
            <a:r>
              <a:rPr lang="pl-PL" sz="3200" b="1" dirty="0"/>
              <a:t>Mapowanie zaopatrzenia w ciepło</a:t>
            </a:r>
            <a:endParaRPr lang="en-US" sz="3200" b="1" dirty="0"/>
          </a:p>
        </p:txBody>
      </p:sp>
      <p:pic>
        <p:nvPicPr>
          <p:cNvPr id="23" name="Picture 4" descr="interface thermos crop.png"/>
          <p:cNvPicPr>
            <a:picLocks noChangeAspect="1"/>
          </p:cNvPicPr>
          <p:nvPr/>
        </p:nvPicPr>
        <p:blipFill rotWithShape="1">
          <a:blip r:embed="rId3" cstate="print"/>
          <a:srcRect t="2788" r="2586"/>
          <a:stretch/>
        </p:blipFill>
        <p:spPr>
          <a:xfrm>
            <a:off x="5908519" y="1700808"/>
            <a:ext cx="3052399" cy="1883443"/>
          </a:xfrm>
          <a:prstGeom prst="rect">
            <a:avLst/>
          </a:prstGeom>
        </p:spPr>
      </p:pic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77672" y="2051265"/>
            <a:ext cx="1689832" cy="1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536910" y="1905431"/>
            <a:ext cx="5619266" cy="1595577"/>
            <a:chOff x="611560" y="1340768"/>
            <a:chExt cx="5824439" cy="1584177"/>
          </a:xfrm>
        </p:grpSpPr>
        <p:sp>
          <p:nvSpPr>
            <p:cNvPr id="5" name="Rounded Rectangle 4"/>
            <p:cNvSpPr/>
            <p:nvPr/>
          </p:nvSpPr>
          <p:spPr>
            <a:xfrm>
              <a:off x="683569" y="1556792"/>
              <a:ext cx="5752430" cy="1368153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1340768"/>
              <a:ext cx="3096344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39020" y="198588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Opis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3201" y="2261895"/>
            <a:ext cx="396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opracowuje optymalny układ systemów ciepłowniczych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Pozwala znaleźć optymalne finansowo rozwiązania dla źródeł ciepła, rur i połączeń, wykorzystujących środki ze sprzedaży ciepła i oszczędności wynikające z ograniczenia emisji emisjach.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en-GB" sz="1200" dirty="0"/>
          </a:p>
        </p:txBody>
      </p:sp>
      <p:grpSp>
        <p:nvGrpSpPr>
          <p:cNvPr id="10" name="Group 28"/>
          <p:cNvGrpSpPr/>
          <p:nvPr/>
        </p:nvGrpSpPr>
        <p:grpSpPr>
          <a:xfrm>
            <a:off x="539552" y="3608505"/>
            <a:ext cx="7128792" cy="2856124"/>
            <a:chOff x="683568" y="1412776"/>
            <a:chExt cx="3456384" cy="3168352"/>
          </a:xfrm>
        </p:grpSpPr>
        <p:sp>
          <p:nvSpPr>
            <p:cNvPr id="11" name="Rounded Rectangle 10"/>
            <p:cNvSpPr/>
            <p:nvPr/>
          </p:nvSpPr>
          <p:spPr>
            <a:xfrm>
              <a:off x="683568" y="1556792"/>
              <a:ext cx="3456384" cy="302433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7584" y="1412776"/>
              <a:ext cx="158417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29978" y="3575248"/>
            <a:ext cx="174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Główne Funkcje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952" y="3898647"/>
            <a:ext cx="69593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7800">
              <a:tabLst>
                <a:tab pos="355600" algn="l"/>
              </a:tabLs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Edytowalne funkcje systemów cieplnych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Specyfikacja danych dla źródeł ciepła włącznie z profilami zapotrzebowania na ciepło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Szeroka dostępność dla osób i grup odpowiedzialnych za wstępne analizy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Użytkownik wybiera, które budynki i trasy będą wymagane (</a:t>
            </a:r>
            <a:r>
              <a:rPr lang="pl-PL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required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lub opcjonalne (</a:t>
            </a:r>
            <a:r>
              <a:rPr lang="pl-PL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allowed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do uwzględnienia w analizie, i które lokalizacje źródeł ciepła uwzględnić</a:t>
            </a:r>
          </a:p>
          <a:p>
            <a:pPr lvl="0"/>
            <a:endParaRPr lang="pl-PL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THERMOS jest elastyczny. Model optymalizacyjny może być dostosowany do wymogów użytkownika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endParaRPr lang="en-GB" sz="1200" dirty="0"/>
          </a:p>
        </p:txBody>
      </p:sp>
      <p:pic>
        <p:nvPicPr>
          <p:cNvPr id="19" name="Picture 15" descr="data-analyser-ang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7" y="1973187"/>
            <a:ext cx="1643483" cy="13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7"/>
          <p:cNvSpPr>
            <a:spLocks noGrp="1"/>
          </p:cNvSpPr>
          <p:nvPr>
            <p:ph type="title"/>
          </p:nvPr>
        </p:nvSpPr>
        <p:spPr>
          <a:xfrm>
            <a:off x="408237" y="928743"/>
            <a:ext cx="8412235" cy="863600"/>
          </a:xfrm>
        </p:spPr>
        <p:txBody>
          <a:bodyPr/>
          <a:lstStyle/>
          <a:p>
            <a:pPr algn="l" eaLnBrk="1" hangingPunct="1"/>
            <a:r>
              <a:rPr lang="pl-PL" sz="3200" b="1" dirty="0"/>
              <a:t>optymalizacja systemu energetycznego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24" name="Picture 5" descr="interface thermos cro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856" y="1677945"/>
            <a:ext cx="2016224" cy="1142527"/>
          </a:xfrm>
          <a:prstGeom prst="rect">
            <a:avLst/>
          </a:prstGeom>
        </p:spPr>
      </p:pic>
      <p:pic>
        <p:nvPicPr>
          <p:cNvPr id="25" name="Picture 4" descr="THERMOS pitch book 1.png"/>
          <p:cNvPicPr>
            <a:picLocks noChangeAspect="1"/>
          </p:cNvPicPr>
          <p:nvPr/>
        </p:nvPicPr>
        <p:blipFill rotWithShape="1">
          <a:blip r:embed="rId5" cstate="print"/>
          <a:srcRect l="2478" t="12444" r="3322" b="8576"/>
          <a:stretch/>
        </p:blipFill>
        <p:spPr>
          <a:xfrm>
            <a:off x="6422160" y="2558690"/>
            <a:ext cx="2184930" cy="9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54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clei_smart_mature_icon_500x500px_Resources_to_build_up_resilience_r.png">
            <a:extLst>
              <a:ext uri="{FF2B5EF4-FFF2-40B4-BE49-F238E27FC236}">
                <a16:creationId xmlns:a16="http://schemas.microsoft.com/office/drawing/2014/main" id="{E8246C74-BD52-4439-9BBF-C6566BE91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930" y="2618835"/>
            <a:ext cx="806400" cy="80504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7" name="Picture 8" descr="iclei_smart_mature_icon_500x500px_partnerships_r.png">
            <a:extLst>
              <a:ext uri="{FF2B5EF4-FFF2-40B4-BE49-F238E27FC236}">
                <a16:creationId xmlns:a16="http://schemas.microsoft.com/office/drawing/2014/main" id="{4BD9D149-A1CE-45AD-8355-6EB9A2980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236" y="2610885"/>
            <a:ext cx="751680" cy="753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9" name="Picture 9" descr="iclei_smart_mature_icon_500x500px_Preparedeness_r.png">
            <a:extLst>
              <a:ext uri="{FF2B5EF4-FFF2-40B4-BE49-F238E27FC236}">
                <a16:creationId xmlns:a16="http://schemas.microsoft.com/office/drawing/2014/main" id="{705D7D40-DE74-460F-B8BF-F6BA8E2CB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26" y="2608957"/>
            <a:ext cx="806400" cy="8064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31A26-C730-4EAC-AB6B-A753D406C55C}"/>
              </a:ext>
            </a:extLst>
          </p:cNvPr>
          <p:cNvSpPr txBox="1"/>
          <p:nvPr/>
        </p:nvSpPr>
        <p:spPr>
          <a:xfrm>
            <a:off x="6815174" y="3807647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Wspieranie innowacji i współpracy między sektorem publicznym i prywatnym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5BB120-E32E-43D5-8C43-CD1722246323}"/>
              </a:ext>
            </a:extLst>
          </p:cNvPr>
          <p:cNvSpPr txBox="1"/>
          <p:nvPr/>
        </p:nvSpPr>
        <p:spPr>
          <a:xfrm>
            <a:off x="4853034" y="3841325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Zmniejszenie kosztów energii i poprawa efektywności energetycznej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6B222D-0D36-4C0B-9C4B-EF063E13416C}"/>
              </a:ext>
            </a:extLst>
          </p:cNvPr>
          <p:cNvSpPr txBox="1"/>
          <p:nvPr/>
        </p:nvSpPr>
        <p:spPr>
          <a:xfrm>
            <a:off x="2823382" y="3842516"/>
            <a:ext cx="1728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Realizacja lokalnych celów zrównoważonego rozwoju, takich jak cele redukcji zużycia energii, emisji gazów cieplarnianych i zanieczyszczeń powietrza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D853C76-4975-470A-8F78-82881F455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26" y="2628000"/>
            <a:ext cx="806401" cy="806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316646-4768-4A8E-AAF5-29B491974E38}"/>
              </a:ext>
            </a:extLst>
          </p:cNvPr>
          <p:cNvSpPr txBox="1"/>
          <p:nvPr/>
        </p:nvSpPr>
        <p:spPr>
          <a:xfrm>
            <a:off x="600634" y="3841325"/>
            <a:ext cx="1921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Powiązanie lokalnych (niskoemisyjnych) źródeł energii z sieciami ciepłowniczymi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Lepsze projektowanie sieci na poziomie wstępnego studium wykonalności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GB" sz="1600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091776"/>
            <a:ext cx="9144000" cy="863600"/>
          </a:xfrm>
        </p:spPr>
        <p:txBody>
          <a:bodyPr/>
          <a:lstStyle/>
          <a:p>
            <a:pPr eaLnBrk="1" hangingPunct="1"/>
            <a:r>
              <a:rPr lang="pl-PL" altLang="de-DE" sz="3400" b="1" dirty="0"/>
              <a:t>Zalety korzystania z THERMOS</a:t>
            </a:r>
            <a:endParaRPr lang="en-GB" altLang="de-DE" sz="3400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9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2271293" y="786986"/>
            <a:ext cx="4063105" cy="863600"/>
          </a:xfrm>
        </p:spPr>
        <p:txBody>
          <a:bodyPr/>
          <a:lstStyle/>
          <a:p>
            <a:pPr algn="l" eaLnBrk="1" hangingPunct="1"/>
            <a:r>
              <a:rPr lang="pl-PL" sz="3200" b="1" dirty="0"/>
              <a:t>Program THERMOS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8" name="Picture 2" descr="http://www.silviaamador.com/image.ashx?id=1132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855" y="2479832"/>
            <a:ext cx="939056" cy="939056"/>
          </a:xfrm>
          <a:prstGeom prst="rect">
            <a:avLst/>
          </a:prstGeom>
          <a:noFill/>
        </p:spPr>
      </p:pic>
      <p:pic>
        <p:nvPicPr>
          <p:cNvPr id="9" name="Picture 2" descr="http://www.serigraphicssign.com/dynamic-media/assets/images/icons/installation-icon.jpg?v=masthead&amp;k=62O6RuVjTgRy5Qp6mNp4UA%3D%3D&amp;gravity=northwe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0573" r="16094"/>
          <a:stretch>
            <a:fillRect/>
          </a:stretch>
        </p:blipFill>
        <p:spPr bwMode="auto">
          <a:xfrm>
            <a:off x="1793364" y="2535496"/>
            <a:ext cx="865294" cy="811213"/>
          </a:xfrm>
          <a:prstGeom prst="rect">
            <a:avLst/>
          </a:prstGeom>
          <a:noFill/>
        </p:spPr>
      </p:pic>
      <p:sp>
        <p:nvSpPr>
          <p:cNvPr id="18" name="Rounded Rectangle 36"/>
          <p:cNvSpPr/>
          <p:nvPr/>
        </p:nvSpPr>
        <p:spPr bwMode="auto">
          <a:xfrm>
            <a:off x="248968" y="1854527"/>
            <a:ext cx="432000" cy="287087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pl-PL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ZASADY DZIAŁANIA</a:t>
            </a:r>
            <a:endParaRPr lang="en-US" sz="1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AutoShape 41"/>
          <p:cNvSpPr>
            <a:spLocks noChangeArrowheads="1"/>
          </p:cNvSpPr>
          <p:nvPr/>
        </p:nvSpPr>
        <p:spPr bwMode="auto">
          <a:xfrm>
            <a:off x="5929077" y="1844824"/>
            <a:ext cx="295232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904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OPTYMALIZACJA SYSTEMÓW CIEPLNYCH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41"/>
          <p:cNvSpPr>
            <a:spLocks noChangeArrowheads="1"/>
          </p:cNvSpPr>
          <p:nvPr/>
        </p:nvSpPr>
        <p:spPr bwMode="auto">
          <a:xfrm>
            <a:off x="3264780" y="1854527"/>
            <a:ext cx="259393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4460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GROMADZENIE I PRZETWARZANIE DANYCH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41"/>
          <p:cNvSpPr>
            <a:spLocks noChangeArrowheads="1"/>
          </p:cNvSpPr>
          <p:nvPr/>
        </p:nvSpPr>
        <p:spPr bwMode="auto">
          <a:xfrm>
            <a:off x="818334" y="1868812"/>
            <a:ext cx="2372789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1031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OKREŚLENIE CELU 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532" y="3492746"/>
            <a:ext cx="2054221" cy="1849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Zdecyduj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czy sieć ciepłownicza ma być </a:t>
            </a: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rozwijana czy dopiero zaplanowana </a:t>
            </a:r>
            <a:endParaRPr lang="en-GB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Włącz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program</a:t>
            </a: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THERMOS i skonfiguruj swoją sieć ciepłowniczą</a:t>
            </a: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pl-PL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0699" y="3517189"/>
            <a:ext cx="2664295" cy="2329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Zgromadź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 dane z lokalnych źródeł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,  </a:t>
            </a: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Wbudowane szacowanie zapotrzebowania na energię przy pomocy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OpenStreetMap </a:t>
            </a: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lub danych GIS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Automat</a:t>
            </a:r>
            <a:r>
              <a:rPr lang="pl-PL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yczna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anal</a:t>
            </a:r>
            <a:r>
              <a:rPr lang="pl-PL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iza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tworzenie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API</a:t>
            </a:r>
            <a:r>
              <a:rPr lang="en-GB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potrzebnego w modelu optymalizacyjnym</a:t>
            </a:r>
          </a:p>
          <a:p>
            <a:pPr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</a:pP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85059" y="3496733"/>
            <a:ext cx="3225800" cy="184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Sprawny rozwój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map cieplnych pozwalających znaleźć zapotrzebowanie i źródła ciepła</a:t>
            </a: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Wbudowany</a:t>
            </a:r>
            <a:r>
              <a:rPr lang="en-US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kalkulator doboru systemu, wykorzystujący </a:t>
            </a:r>
            <a:r>
              <a:rPr lang="pl-PL" sz="1200" b="1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najefektywniejsze</a:t>
            </a:r>
            <a:r>
              <a:rPr lang="pl-PL" sz="1200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 możliwe </a:t>
            </a:r>
            <a:r>
              <a:rPr lang="pl-PL" sz="1200" b="1" dirty="0">
                <a:latin typeface="Segoe UI" panose="020B0502040204020203" pitchFamily="34" charset="0"/>
                <a:ea typeface="Arial" charset="0"/>
                <a:cs typeface="Segoe UI" panose="020B0502040204020203" pitchFamily="34" charset="0"/>
              </a:rPr>
              <a:t>rozwiązania</a:t>
            </a: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Spersonalizowane raporty</a:t>
            </a:r>
            <a:r>
              <a:rPr lang="pl-PL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dirty="0">
                <a:latin typeface="Segoe UI" panose="020B0502040204020203" pitchFamily="34" charset="0"/>
                <a:cs typeface="Segoe UI" panose="020B0502040204020203" pitchFamily="34" charset="0"/>
              </a:rPr>
              <a:t>i </a:t>
            </a:r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informacje dotyczące finansów</a:t>
            </a:r>
            <a:endParaRPr lang="en-GB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806173" y="2645135"/>
            <a:ext cx="1054039" cy="734353"/>
            <a:chOff x="4941888" y="3375025"/>
            <a:chExt cx="1017587" cy="765322"/>
          </a:xfrm>
        </p:grpSpPr>
        <p:pic>
          <p:nvPicPr>
            <p:cNvPr id="35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4" descr="http://www.csgtechnology.com/web/images/stories/reparaci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72031" y="2505876"/>
            <a:ext cx="863601" cy="863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081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3" y="1585379"/>
            <a:ext cx="1368152" cy="9633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93" y="1838132"/>
            <a:ext cx="1130462" cy="6495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35" y="1638986"/>
            <a:ext cx="1492363" cy="8770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24505" r="12892" b="25258"/>
          <a:stretch/>
        </p:blipFill>
        <p:spPr>
          <a:xfrm>
            <a:off x="3184103" y="1721696"/>
            <a:ext cx="1562770" cy="7813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38" y="3774620"/>
            <a:ext cx="1775089" cy="7501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318" y="1638986"/>
            <a:ext cx="1339113" cy="87810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4623" y="1484784"/>
            <a:ext cx="1027857" cy="116450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660" y="2991237"/>
            <a:ext cx="1822859" cy="580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4588" y="2800960"/>
            <a:ext cx="1352380" cy="8797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8559" y="2889676"/>
            <a:ext cx="1491500" cy="6820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99" y="4354766"/>
            <a:ext cx="2222717" cy="1683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7" y="4262205"/>
            <a:ext cx="1570794" cy="25997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5010" y="2818220"/>
            <a:ext cx="939253" cy="92656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6" y="2719106"/>
            <a:ext cx="531975" cy="97450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6286" y="4280192"/>
            <a:ext cx="1199857" cy="241988"/>
          </a:xfrm>
          <a:prstGeom prst="rect">
            <a:avLst/>
          </a:prstGeom>
        </p:spPr>
      </p:pic>
      <p:sp>
        <p:nvSpPr>
          <p:cNvPr id="18433" name="Textfeld 18432"/>
          <p:cNvSpPr txBox="1"/>
          <p:nvPr/>
        </p:nvSpPr>
        <p:spPr>
          <a:xfrm>
            <a:off x="663098" y="5353471"/>
            <a:ext cx="196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Dofinansowane z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18436" name="Grafik 184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90" y="5690603"/>
            <a:ext cx="929766" cy="61871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16098" y="933280"/>
            <a:ext cx="8359985" cy="13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611560" y="997246"/>
            <a:ext cx="196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Wypracowane przez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4573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877DF1C-1044-482D-9C31-0EF0E3DEB6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830537"/>
              </p:ext>
            </p:extLst>
          </p:nvPr>
        </p:nvGraphicFramePr>
        <p:xfrm>
          <a:off x="454984" y="3140969"/>
          <a:ext cx="8229600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7A557575-CACD-4E59-B46A-7B7E3130C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30102"/>
              </p:ext>
            </p:extLst>
          </p:nvPr>
        </p:nvGraphicFramePr>
        <p:xfrm>
          <a:off x="454984" y="1713456"/>
          <a:ext cx="8229600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0" y="1412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– dla kogo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96471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3" y="1963076"/>
            <a:ext cx="8208912" cy="1695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Adoption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pl-PL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odpowiadając na wyzwania planowania energetycznego</a:t>
            </a:r>
          </a:p>
          <a:p>
            <a:endParaRPr lang="pl-PL" sz="1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Rada Doradców</a:t>
            </a:r>
            <a:endParaRPr lang="pl-PL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Ambasadorzy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(wybrani)</a:t>
            </a:r>
            <a:endParaRPr lang="pl-PL" sz="105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7523" y="98246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Jak gwarantujemy jakość</a:t>
            </a:r>
            <a:r>
              <a:rPr lang="de-DE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3857047"/>
            <a:ext cx="1728192" cy="77903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29" y="3832947"/>
            <a:ext cx="867035" cy="103621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06843"/>
            <a:ext cx="1296144" cy="65869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05471"/>
            <a:ext cx="1048959" cy="1063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3" y="5439397"/>
            <a:ext cx="1539385" cy="379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37" y="5361682"/>
            <a:ext cx="1642051" cy="703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20" y="4029165"/>
            <a:ext cx="2261831" cy="508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4254" y="5315056"/>
            <a:ext cx="1487826" cy="7328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1" y="5265362"/>
            <a:ext cx="1022057" cy="10439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96" y="5170221"/>
            <a:ext cx="1175426" cy="9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2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zaangażowane w tworzenie  narzędzia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2395329"/>
            <a:ext cx="489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Granollers,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Hiszpania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przeprowadziło z pomocą THERMOS wstępne studium wykonalności projektu zasilenia wybranych budynków w parku przemysłowym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EcoCongost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przy użyciu energii pozyskanej w procesie lokalnego wytwarzania biogazu.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Cascais, P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ortugalia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6338" r="22529" b="25747"/>
          <a:stretch/>
        </p:blipFill>
        <p:spPr>
          <a:xfrm>
            <a:off x="323528" y="2293055"/>
            <a:ext cx="3024336" cy="2160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13997"/>
          <a:stretch/>
        </p:blipFill>
        <p:spPr>
          <a:xfrm>
            <a:off x="6156176" y="4320501"/>
            <a:ext cx="2736304" cy="24208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1600" y="4930769"/>
            <a:ext cx="4914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Wielka Brytania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Rada Miasta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 Londynie korzysta z narzędzia THERMOS do weryfikacji istniejącego studium wykonalności dla nowej sieci ciepłowniczej w dzielnicy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Archway</a:t>
            </a:r>
            <a:endParaRPr lang="en-GB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region Wielki Londyn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Wielka Brytania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528" y="1898252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pilotażowe i 4 miasta replikujące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13024-2B10-4C40-B9B2-08A7A064D0A2}"/>
              </a:ext>
            </a:extLst>
          </p:cNvPr>
          <p:cNvSpPr/>
          <p:nvPr/>
        </p:nvSpPr>
        <p:spPr>
          <a:xfrm>
            <a:off x="315901" y="4443552"/>
            <a:ext cx="2008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Image: Granollers </a:t>
            </a:r>
            <a:r>
              <a:rPr lang="de-DE" sz="1100" dirty="0" err="1">
                <a:latin typeface="Segoe UI" panose="020B0502040204020203" pitchFamily="34" charset="0"/>
                <a:cs typeface="Segoe UI" panose="020B0502040204020203" pitchFamily="34" charset="0"/>
              </a:rPr>
              <a:t>Mercat</a:t>
            </a:r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 EPE</a:t>
            </a:r>
          </a:p>
        </p:txBody>
      </p:sp>
    </p:spTree>
    <p:extLst>
      <p:ext uri="{BB962C8B-B14F-4D97-AF65-F5344CB8AC3E}">
        <p14:creationId xmlns:p14="http://schemas.microsoft.com/office/powerpoint/2010/main" val="201067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131840" y="2548707"/>
            <a:ext cx="558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Łotwa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Je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 THERMOS jest wykorzystywany przez miasto i regionalną agencję energetyczną do identyfikowania nowych możliwości dla sieci ciepłowniczej w sektorach mieszkaniowym i usługowym w całym mieście.</a:t>
            </a:r>
          </a:p>
          <a:p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Alba Iulia, R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umunia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76" y="4990322"/>
            <a:ext cx="5076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</a:t>
            </a:r>
            <a:r>
              <a:rPr lang="pl-PL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szawa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Pol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Warszawa stosuje THERMOS do badania możliwości połączenia nowych odbiorców z istniejącą miejską siecią ciepłowniczą.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Berlin,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Niemcy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528" y="1988840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pilotażowe i 4 miasta replikujące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3722" r="37115" b="15390"/>
          <a:stretch/>
        </p:blipFill>
        <p:spPr>
          <a:xfrm>
            <a:off x="323528" y="2353505"/>
            <a:ext cx="2573337" cy="22996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3107" r="19492" b="13874"/>
          <a:stretch/>
        </p:blipFill>
        <p:spPr>
          <a:xfrm>
            <a:off x="6012160" y="4414459"/>
            <a:ext cx="2959907" cy="2277262"/>
          </a:xfrm>
          <a:prstGeom prst="rect">
            <a:avLst/>
          </a:prstGeom>
        </p:spPr>
      </p:pic>
      <p:sp>
        <p:nvSpPr>
          <p:cNvPr id="14" name="Textfeld 1">
            <a:extLst>
              <a:ext uri="{FF2B5EF4-FFF2-40B4-BE49-F238E27FC236}">
                <a16:creationId xmlns:a16="http://schemas.microsoft.com/office/drawing/2014/main" id="{CBF25FEA-4B30-4AEA-A7F5-A1A5B6D850A9}"/>
              </a:ext>
            </a:extLst>
          </p:cNvPr>
          <p:cNvSpPr txBox="1"/>
          <p:nvPr/>
        </p:nvSpPr>
        <p:spPr>
          <a:xfrm>
            <a:off x="0" y="7647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zaangażowane w tworzenie  narzędzia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E7F0807-AB8F-4904-A2C2-191BC7B01BB9}"/>
              </a:ext>
            </a:extLst>
          </p:cNvPr>
          <p:cNvSpPr txBox="1"/>
          <p:nvPr/>
        </p:nvSpPr>
        <p:spPr>
          <a:xfrm>
            <a:off x="251520" y="4621561"/>
            <a:ext cx="2016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Image: City of Jelgava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A1A8934-633B-42EE-BEEC-184DF80BF268}"/>
              </a:ext>
            </a:extLst>
          </p:cNvPr>
          <p:cNvSpPr txBox="1"/>
          <p:nvPr/>
        </p:nvSpPr>
        <p:spPr>
          <a:xfrm>
            <a:off x="3779912" y="6480766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Image: Flickr / Guillaume Speurt</a:t>
            </a:r>
          </a:p>
        </p:txBody>
      </p:sp>
    </p:spTree>
    <p:extLst>
      <p:ext uri="{BB962C8B-B14F-4D97-AF65-F5344CB8AC3E}">
        <p14:creationId xmlns:p14="http://schemas.microsoft.com/office/powerpoint/2010/main" val="2465361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276872"/>
            <a:ext cx="8208912" cy="17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Domyślnie system THERMOS szacuje zapotrzebowanie na energię przy pomocy modeli budynków pochodzących z 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Te dane były porównane z prawdziwym zapotrzebowaniem około 30,000 budynków z Kopenhagi.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 może być użyty w każdym miejscu, gdzie dostępne jest 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lub dane geograficznego systemu informacji (dane GIS).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500" y="1556792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Walidacja danych i możliwości wykorzystania</a:t>
            </a:r>
            <a:endParaRPr lang="de-DE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94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683568" y="1197838"/>
            <a:ext cx="7776864" cy="646986"/>
          </a:xfrm>
          <a:prstGeom prst="roundRect">
            <a:avLst>
              <a:gd name="adj" fmla="val 16667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film demonstracyjne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r14L63Bf2t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59632" y="2108344"/>
            <a:ext cx="6700316" cy="376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79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5912" r="6024" b="1855"/>
          <a:stretch/>
        </p:blipFill>
        <p:spPr>
          <a:xfrm>
            <a:off x="0" y="0"/>
            <a:ext cx="9180512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 rad="127000">
              <a:schemeClr val="bg1">
                <a:alpha val="38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511660" y="2319308"/>
            <a:ext cx="6120680" cy="2616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endParaRPr lang="en-GB" sz="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endParaRPr lang="en-GB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pl-PL" sz="4400" dirty="0">
                <a:latin typeface="Segoe UI" panose="020B0502040204020203" pitchFamily="34" charset="0"/>
                <a:cs typeface="Segoe UI" panose="020B0502040204020203" pitchFamily="34" charset="0"/>
              </a:rPr>
              <a:t>Wykorzystanie narzędzia THERMOS w przyszłości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657760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Picture: maciek905 - istock</a:t>
            </a:r>
          </a:p>
        </p:txBody>
      </p:sp>
    </p:spTree>
    <p:extLst>
      <p:ext uri="{BB962C8B-B14F-4D97-AF65-F5344CB8AC3E}">
        <p14:creationId xmlns:p14="http://schemas.microsoft.com/office/powerpoint/2010/main" val="113229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118191"/>
              </p:ext>
            </p:extLst>
          </p:nvPr>
        </p:nvGraphicFramePr>
        <p:xfrm>
          <a:off x="251520" y="3645024"/>
          <a:ext cx="8712968" cy="299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979144"/>
              </p:ext>
            </p:extLst>
          </p:nvPr>
        </p:nvGraphicFramePr>
        <p:xfrm>
          <a:off x="251520" y="2060848"/>
          <a:ext cx="871296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0" y="13407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Darmowe narzędzie i wsparcie ekspertów</a:t>
            </a:r>
            <a:endParaRPr lang="de-DE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206084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Oprogramowanie stworzone z wykorzystaniem funduszy publicznych pozostanie dostępne dla użytkowników w połączeniu z modelem Software as a Service dostępnym dla użytkowników </a:t>
            </a:r>
            <a:r>
              <a:rPr lang="pl-PL" dirty="0" err="1">
                <a:latin typeface="Segoe UI" panose="020B0502040204020203" pitchFamily="34" charset="0"/>
                <a:cs typeface="Segoe UI" panose="020B0502040204020203" pitchFamily="34" charset="0"/>
              </a:rPr>
              <a:t>premium</a:t>
            </a:r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, aby zmaksymalizować wykorzystanie narzędzia ponad przychody: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33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5447" r="33572"/>
          <a:stretch/>
        </p:blipFill>
        <p:spPr>
          <a:xfrm>
            <a:off x="0" y="0"/>
            <a:ext cx="9144000" cy="7173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660" y="2855738"/>
            <a:ext cx="6120680" cy="14619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endParaRPr lang="en-GB" sz="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/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Użytkownicy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4400" dirty="0" err="1">
                <a:latin typeface="Segoe UI" panose="020B0502040204020203" pitchFamily="34" charset="0"/>
                <a:cs typeface="Segoe UI" panose="020B0502040204020203" pitchFamily="34" charset="0"/>
              </a:rPr>
              <a:t>doświadczenia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10446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Kto korzysta z narzędzia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455" y="1844824"/>
            <a:ext cx="853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Ponad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1050 </a:t>
            </a:r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aktywnych użytkowników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* </a:t>
            </a:r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którzy stworzyli ponad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2400 map</a:t>
            </a:r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6095" r="-1" b="11451"/>
          <a:stretch/>
        </p:blipFill>
        <p:spPr>
          <a:xfrm>
            <a:off x="0" y="2257321"/>
            <a:ext cx="9108504" cy="3979991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416784"/>
            <a:ext cx="1949920" cy="12624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79512" y="6525344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* </a:t>
            </a:r>
            <a:r>
              <a:rPr lang="pl-PL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Liczba aktywnych użytkowników stan na Grudzień</a:t>
            </a:r>
            <a:r>
              <a:rPr lang="de-DE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2020</a:t>
            </a:r>
            <a:endParaRPr lang="de-DE" sz="1400" i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06262"/>
            <a:ext cx="26452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latin typeface="Segoe UI" panose="020B0502040204020203" pitchFamily="34" charset="0"/>
                <a:cs typeface="Segoe UI" panose="020B0502040204020203" pitchFamily="34" charset="0"/>
              </a:rPr>
              <a:t>OpenStreetMap contributors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6257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68" y="2348880"/>
            <a:ext cx="8229600" cy="33123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Korzyści z wdrażania rozwiązań sieciowych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Obecne wyzwania w planowaniu sieci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Identyfikacja rozwiązań z wykorzystaniem narzędzia THERMOS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Wykorzystanie narzędzia THERMOS w przyszłości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Doświadczenia użytkowników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Prezentacja narzędzia THERMOS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25301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16260" y="1268760"/>
            <a:ext cx="9144000" cy="863600"/>
          </a:xfrm>
        </p:spPr>
        <p:txBody>
          <a:bodyPr/>
          <a:lstStyle/>
          <a:p>
            <a:pPr eaLnBrk="1" hangingPunct="1"/>
            <a:r>
              <a:rPr lang="pl-PL" sz="3600" b="1" dirty="0"/>
              <a:t>Poznaj opinie użytkowników narzędzia THERMOS</a:t>
            </a:r>
            <a:endParaRPr lang="en-GB" altLang="de-DE" sz="2000" b="1" i="1" dirty="0">
              <a:latin typeface="Segoe UI Light" panose="020B0502040204020203" pitchFamily="34" charset="0"/>
            </a:endParaRPr>
          </a:p>
        </p:txBody>
      </p:sp>
      <p:pic>
        <p:nvPicPr>
          <p:cNvPr id="9" name="rVasnczNgFo">
            <a:extLst>
              <a:ext uri="{FF2B5EF4-FFF2-40B4-BE49-F238E27FC236}">
                <a16:creationId xmlns:a16="http://schemas.microsoft.com/office/drawing/2014/main" id="{C9F5C999-1426-4D2D-B5B4-F96F80911B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860032" y="2564904"/>
            <a:ext cx="3794198" cy="2134237"/>
          </a:xfrm>
          <a:prstGeom prst="rect">
            <a:avLst/>
          </a:prstGeom>
        </p:spPr>
      </p:pic>
      <p:pic>
        <p:nvPicPr>
          <p:cNvPr id="10" name="DSFxyhUXQvA">
            <a:extLst>
              <a:ext uri="{FF2B5EF4-FFF2-40B4-BE49-F238E27FC236}">
                <a16:creationId xmlns:a16="http://schemas.microsoft.com/office/drawing/2014/main" id="{745EF8FF-9A50-4294-ABD2-53F86DEED27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39552" y="2564904"/>
            <a:ext cx="3794198" cy="2134237"/>
          </a:xfrm>
          <a:prstGeom prst="rect">
            <a:avLst/>
          </a:prstGeom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951B405D-B5DA-4EBA-92B2-6FC9E4F0D82C}"/>
              </a:ext>
            </a:extLst>
          </p:cNvPr>
          <p:cNvSpPr txBox="1"/>
          <p:nvPr/>
        </p:nvSpPr>
        <p:spPr>
          <a:xfrm>
            <a:off x="509327" y="5236999"/>
            <a:ext cx="8144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więcej opinii na stronie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https://www.thermos-project.eu/thermos-tool/user-testimony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/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83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835696" y="2564904"/>
            <a:ext cx="5544616" cy="242343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dirty="0">
                <a:latin typeface="Segoe UI" panose="020B0502040204020203" pitchFamily="34" charset="0"/>
                <a:cs typeface="Segoe UI" panose="020B0502040204020203" pitchFamily="34" charset="0"/>
              </a:rPr>
              <a:t>Odkryj THERMOS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43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95536" y="2348880"/>
            <a:ext cx="8208912" cy="341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Odwiedź stronę projektu THERMOS</a:t>
            </a:r>
            <a:r>
              <a:rPr lang="en-GB" dirty="0"/>
              <a:t>: </a:t>
            </a:r>
            <a:r>
              <a:rPr lang="en-GB" u="sng" dirty="0">
                <a:hlinkClick r:id="rId3"/>
              </a:rPr>
              <a:t>www.thermos-project.eu</a:t>
            </a:r>
            <a:endParaRPr lang="de-DE" dirty="0"/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Obejrzyj film demonstracyjny</a:t>
            </a:r>
            <a:r>
              <a:rPr lang="en-GB" dirty="0"/>
              <a:t>: </a:t>
            </a: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https://www.youtube.com/channel/UCRKBG4T3pCrlN5Gt-8DZD6g</a:t>
            </a:r>
            <a:r>
              <a:rPr lang="en-GB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dirty="0"/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Zapoznaj się z narzędziem THERMOS wykorzystując jedynie standardową przeglądarkę</a:t>
            </a:r>
            <a:r>
              <a:rPr lang="en-GB" dirty="0"/>
              <a:t>: </a:t>
            </a:r>
            <a:r>
              <a:rPr lang="en-GB" u="sng" dirty="0">
                <a:hlinkClick r:id="rId5"/>
              </a:rPr>
              <a:t>https://tool.thermos-project.eu/</a:t>
            </a:r>
            <a:r>
              <a:rPr lang="en-GB"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Zidentyfikuj optymalne rozwiązania dla twojej sieci cieplnej z uwzględnieniem aspektów finansowych i środowiskowych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Odkrywaj</a:t>
            </a: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7650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83568" y="2492896"/>
            <a:ext cx="7632848" cy="223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Center for Sustainable Energy (CSE)</a:t>
            </a:r>
            <a:endParaRPr lang="de-DE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 James Court, St James Parade, Bristol BS1 3LH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Wielka Brytania</a:t>
            </a:r>
            <a:br>
              <a:rPr lang="en-US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 tooltip="Opens internal link in current window"/>
              </a:rPr>
              <a:t>info@thermos-project.eu</a:t>
            </a:r>
            <a:endParaRPr lang="en-GB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5516" y="1415678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Kontakt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53246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2200" cy="1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123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51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35696" y="2204864"/>
            <a:ext cx="5760640" cy="2448272"/>
          </a:xfrm>
          <a:solidFill>
            <a:schemeClr val="bg1">
              <a:lumMod val="95000"/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pl-PL" sz="4400" dirty="0"/>
              <a:t>Korzyści z wdrażania rozwiązań sieciowych</a:t>
            </a:r>
            <a:endParaRPr lang="en-GB" dirty="0"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03232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Picture: eorgeclerk - istock</a:t>
            </a:r>
          </a:p>
        </p:txBody>
      </p:sp>
    </p:spTree>
    <p:extLst>
      <p:ext uri="{BB962C8B-B14F-4D97-AF65-F5344CB8AC3E}">
        <p14:creationId xmlns:p14="http://schemas.microsoft.com/office/powerpoint/2010/main" val="417026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7BD617-D69A-401A-BDFF-5E9EFCCF6E03}"/>
              </a:ext>
            </a:extLst>
          </p:cNvPr>
          <p:cNvSpPr txBox="1"/>
          <p:nvPr/>
        </p:nvSpPr>
        <p:spPr>
          <a:xfrm>
            <a:off x="584844" y="5652733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Globalne działanie</a:t>
            </a:r>
            <a:endParaRPr lang="x-non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31B63-2705-4C01-B30B-FB90E1EA7024}"/>
              </a:ext>
            </a:extLst>
          </p:cNvPr>
          <p:cNvSpPr txBox="1"/>
          <p:nvPr/>
        </p:nvSpPr>
        <p:spPr>
          <a:xfrm>
            <a:off x="7522434" y="5629705"/>
            <a:ext cx="1082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Lokalne działanie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9779BBF-2AFB-4C77-B5ED-48A00118B0A6}"/>
              </a:ext>
            </a:extLst>
          </p:cNvPr>
          <p:cNvSpPr/>
          <p:nvPr/>
        </p:nvSpPr>
        <p:spPr>
          <a:xfrm>
            <a:off x="1832682" y="5937439"/>
            <a:ext cx="5522034" cy="277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824348" y="1124744"/>
            <a:ext cx="7813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ciepłownicze są obecnie w centrum globalnych działań na rzecz klimatu</a:t>
            </a:r>
            <a:endParaRPr lang="en-GB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5B083CD-92B9-4554-AC05-402808CCD9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925631"/>
              </p:ext>
            </p:extLst>
          </p:nvPr>
        </p:nvGraphicFramePr>
        <p:xfrm>
          <a:off x="269776" y="2204864"/>
          <a:ext cx="8838728" cy="352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31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</a:t>
            </a:r>
            <a:r>
              <a:rPr lang="de-DE" sz="1050" dirty="0"/>
              <a:t>: </a:t>
            </a:r>
            <a:r>
              <a:rPr lang="en-US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Heat Roadmap Europe, 2017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825612"/>
              </p:ext>
            </p:extLst>
          </p:nvPr>
        </p:nvGraphicFramePr>
        <p:xfrm>
          <a:off x="575556" y="2276872"/>
          <a:ext cx="799288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848241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Ciepłownictwo sieciowe jest istotne do zwiększenia udziału energii odnawialnej na poziomie lokalnym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0730" y="651016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Źródła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Heat Roadmap Europe, 2017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89017" y="5586831"/>
            <a:ext cx="834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Większość energii cieplnej jest zużywana w budynkach i fabrykach zlokalizowanych w miastach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Dekarbonizacja w budynkach i fabrykach jest kluczowa dla zmian w europejskiej strukturze energetycznej w stronę niskoemisyjnej, odnawialnej przyszłości Europy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336" y="755762"/>
            <a:ext cx="7163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Połowa europejskiego zużycia energii jest przeznaczona na ogrzewanie i klimatyzację</a:t>
            </a:r>
            <a:endParaRPr lang="en-GB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46" y="2279256"/>
            <a:ext cx="6615148" cy="33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DD11-A74C-4655-AB41-0D043763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980728"/>
            <a:ext cx="8568952" cy="1296144"/>
          </a:xfrm>
        </p:spPr>
        <p:txBody>
          <a:bodyPr/>
          <a:lstStyle/>
          <a:p>
            <a:r>
              <a:rPr lang="pl-PL" sz="3200" b="1" dirty="0"/>
              <a:t>Chłód sieciowy</a:t>
            </a:r>
            <a:r>
              <a:rPr lang="en-CA" sz="3200" b="1" dirty="0"/>
              <a:t>: </a:t>
            </a:r>
            <a:r>
              <a:rPr lang="pl-PL" sz="3200" b="1" dirty="0"/>
              <a:t>nowe wyzwanie zmieniającego się klimatu</a:t>
            </a:r>
            <a:endParaRPr lang="en-CA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</a:t>
            </a:r>
            <a:r>
              <a:rPr lang="de-DE" sz="1050" dirty="0"/>
              <a:t>: International Energy Agency, 2019 </a:t>
            </a:r>
            <a:r>
              <a:rPr lang="en-US" sz="1050" dirty="0"/>
              <a:t>The Future of Cooling Opportunities for energy- efficient air conditioning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770053"/>
              </p:ext>
            </p:extLst>
          </p:nvPr>
        </p:nvGraphicFramePr>
        <p:xfrm>
          <a:off x="1115616" y="2420888"/>
          <a:ext cx="7128792" cy="3702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52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138" y="980728"/>
            <a:ext cx="87414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Przyszłość systemów ciepłowniczych i chłodniczych (DHC)</a:t>
            </a:r>
            <a:endParaRPr lang="en-GB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41" y="1699901"/>
            <a:ext cx="5514701" cy="4834359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51010" y="6586697"/>
            <a:ext cx="8741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</a:t>
            </a:r>
            <a:r>
              <a:rPr lang="de-DE" sz="1000" dirty="0"/>
              <a:t>.  University </a:t>
            </a:r>
            <a:r>
              <a:rPr lang="de-DE" sz="1000" dirty="0" err="1"/>
              <a:t>of</a:t>
            </a:r>
            <a:r>
              <a:rPr lang="de-DE" sz="1000" dirty="0"/>
              <a:t> Aalborg. District Energy Report UNEP &amp; ICLEI 2015.;  (2) Wener. 2017. International review of district heating and cooling.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100" y="1754605"/>
            <a:ext cx="3240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DHC są bardziej niezawodne</a:t>
            </a:r>
            <a:r>
              <a:rPr lang="en-CA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ekonomiczne i wpływają na zmniejszenie emisji CO</a:t>
            </a:r>
            <a:r>
              <a:rPr lang="pl-PL" baseline="-25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CA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endParaRPr lang="en-CA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DHC muszą być odpowiednio zaplanowane, a innowacje techniczne wprowadzone tam gdzie trzeba.</a:t>
            </a:r>
            <a:endParaRPr lang="en-CA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0000"/>
              </a:buClr>
            </a:pPr>
            <a:endParaRPr lang="en-CA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Pełen potencjał współczesnych systemów DHC pozostaje nieodkryty i może zostać w pełni rozwinięty na poziomie lokalnym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0000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16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3087</Words>
  <Application>Microsoft Office PowerPoint</Application>
  <PresentationFormat>On-screen Show (4:3)</PresentationFormat>
  <Paragraphs>278</Paragraphs>
  <Slides>34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Segoe UI</vt:lpstr>
      <vt:lpstr>Segoe UI Light</vt:lpstr>
      <vt:lpstr>Wingdings</vt:lpstr>
      <vt:lpstr>Office Theme</vt:lpstr>
      <vt:lpstr>1_Office Theme</vt:lpstr>
      <vt:lpstr>Lepsze planowanie to lepsze rezultaty</vt:lpstr>
      <vt:lpstr>PowerPoint Presentation</vt:lpstr>
      <vt:lpstr>PowerPoint Presentation</vt:lpstr>
      <vt:lpstr>Korzyści z wdrażania rozwiązań sieciowych</vt:lpstr>
      <vt:lpstr>PowerPoint Presentation</vt:lpstr>
      <vt:lpstr>PowerPoint Presentation</vt:lpstr>
      <vt:lpstr>PowerPoint Presentation</vt:lpstr>
      <vt:lpstr>Chłód sieciowy: nowe wyzwanie zmieniającego się klimatu</vt:lpstr>
      <vt:lpstr>PowerPoint Presentation</vt:lpstr>
      <vt:lpstr>PowerPoint Presentation</vt:lpstr>
      <vt:lpstr>PowerPoint Presentation</vt:lpstr>
      <vt:lpstr>Wyzwanie dla miast i regionów</vt:lpstr>
      <vt:lpstr>PowerPoint Presentation</vt:lpstr>
      <vt:lpstr>THERMOS – oprogramowanie typu open-source zaprojektowane by identyfikować optymalne rozwiązania</vt:lpstr>
      <vt:lpstr>Optymalne rozwiązania 4 kluczowych zagadnień</vt:lpstr>
      <vt:lpstr>PowerPoint Presentation</vt:lpstr>
      <vt:lpstr>optymalizacja systemu energetycznego</vt:lpstr>
      <vt:lpstr>Zalety korzystania z THERMOS</vt:lpstr>
      <vt:lpstr>Program THERMOS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Poznaj opinie użytkowników narzędzia THERMOS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pfohl</dc:creator>
  <cp:lastModifiedBy>Alexandra Pfohl</cp:lastModifiedBy>
  <cp:revision>531</cp:revision>
  <cp:lastPrinted>2019-09-26T07:35:26Z</cp:lastPrinted>
  <dcterms:created xsi:type="dcterms:W3CDTF">2018-08-01T07:54:29Z</dcterms:created>
  <dcterms:modified xsi:type="dcterms:W3CDTF">2021-03-31T11:08:52Z</dcterms:modified>
</cp:coreProperties>
</file>